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9" r:id="rId3"/>
    <p:sldId id="292" r:id="rId4"/>
    <p:sldId id="28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4" r:id="rId15"/>
    <p:sldId id="282" r:id="rId16"/>
    <p:sldId id="283" r:id="rId17"/>
    <p:sldId id="285" r:id="rId18"/>
    <p:sldId id="286" r:id="rId19"/>
    <p:sldId id="287" r:id="rId20"/>
    <p:sldId id="288" r:id="rId21"/>
    <p:sldId id="289" r:id="rId22"/>
    <p:sldId id="290" r:id="rId23"/>
    <p:sldId id="291" r:id="rId2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55" autoAdjust="0"/>
    <p:restoredTop sz="94679" autoAdjust="0"/>
  </p:normalViewPr>
  <p:slideViewPr>
    <p:cSldViewPr snapToGrid="0" snapToObjects="1"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04/03/2020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04/03/2020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hyperlink" Target="https://www.dir.uniupo.it/enrol/editinstance.php?courseid=9959&amp;id=30278&amp;type=sel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7" Type="http://schemas.openxmlformats.org/officeDocument/2006/relationships/image" Target="../media/image2.png"/><Relationship Id="rId2" Type="http://schemas.microsoft.com/office/2007/relationships/media" Target="../media/media15.wav"/><Relationship Id="rId1" Type="http://schemas.openxmlformats.org/officeDocument/2006/relationships/tags" Target="../tags/tag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2" Type="http://schemas.microsoft.com/office/2007/relationships/media" Target="../media/media19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2" Type="http://schemas.microsoft.com/office/2007/relationships/media" Target="../media/media21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av"/><Relationship Id="rId2" Type="http://schemas.microsoft.com/office/2007/relationships/media" Target="../media/media23.wav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0"/>
    </mc:Choice>
    <mc:Fallback>
      <p:transition spd="slow" advTm="1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mtClean="0"/>
              <a:t>Materiale su Moodle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it-IT" dirty="0" smtClean="0"/>
              <a:t>Su </a:t>
            </a:r>
            <a:r>
              <a:rPr lang="it-IT" b="1" dirty="0" smtClean="0">
                <a:solidFill>
                  <a:srgbClr val="FF0000"/>
                </a:solidFill>
              </a:rPr>
              <a:t>www.dir.uniupo.it</a:t>
            </a:r>
            <a:r>
              <a:rPr lang="it-IT" dirty="0" smtClean="0"/>
              <a:t> trovate il materiale didattico utilizzato a lezione, esercizi svolti in aula, materiale per approfondimenti.</a:t>
            </a:r>
          </a:p>
          <a:p>
            <a:pPr>
              <a:buFontTx/>
              <a:buNone/>
              <a:defRPr/>
            </a:pPr>
            <a:endParaRPr lang="it-IT" dirty="0" smtClean="0"/>
          </a:p>
          <a:p>
            <a:r>
              <a:rPr lang="it-IT" sz="2000" b="1" dirty="0"/>
              <a:t>S1365 - ARCHITETTURA DEGLI ELABORATORI: ARCHITETTURA 2 </a:t>
            </a:r>
            <a:r>
              <a:rPr lang="it-IT" sz="2000" b="1" dirty="0" smtClean="0"/>
              <a:t>2019/2020</a:t>
            </a:r>
          </a:p>
          <a:p>
            <a:r>
              <a:rPr lang="it-IT" sz="2000" b="1" dirty="0" smtClean="0"/>
              <a:t>MF0201 </a:t>
            </a:r>
            <a:r>
              <a:rPr lang="it-IT" sz="2000" b="1" dirty="0"/>
              <a:t>- ARCHITETTURA DEGLI ELABORATORI: ARCHITETTURA 2 2019/2020</a:t>
            </a:r>
          </a:p>
          <a:p>
            <a:pPr>
              <a:buFontTx/>
              <a:buNone/>
              <a:defRPr/>
            </a:pPr>
            <a:endParaRPr lang="it-IT" dirty="0"/>
          </a:p>
          <a:p>
            <a:pPr algn="ctr">
              <a:buFontTx/>
              <a:buNone/>
              <a:defRPr/>
            </a:pPr>
            <a:r>
              <a:rPr lang="it-IT" dirty="0" smtClean="0"/>
              <a:t>Chiave di accesso: </a:t>
            </a:r>
            <a:r>
              <a:rPr lang="en-US" u="sng" dirty="0">
                <a:hlinkClick r:id="rId4"/>
              </a:rPr>
              <a:t>Arch2_2020</a:t>
            </a:r>
            <a:endParaRPr lang="it-IT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0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38"/>
    </mc:Choice>
    <mc:Fallback>
      <p:transition spd="slow" advTm="55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mtClean="0"/>
              <a:t>Modalità d’esame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t-IT" dirty="0" smtClean="0"/>
              <a:t>Esame scritto negli appelli estivi ed autunnali, eventualmente diviso in due parti:</a:t>
            </a:r>
          </a:p>
          <a:p>
            <a:pPr lvl="1">
              <a:defRPr/>
            </a:pPr>
            <a:r>
              <a:rPr lang="it-IT" dirty="0" smtClean="0"/>
              <a:t>Un test a </a:t>
            </a:r>
            <a:r>
              <a:rPr lang="it-IT" dirty="0" smtClean="0"/>
              <a:t>scelta </a:t>
            </a:r>
            <a:r>
              <a:rPr lang="it-IT" dirty="0" smtClean="0"/>
              <a:t>multipla</a:t>
            </a:r>
          </a:p>
          <a:p>
            <a:pPr lvl="1">
              <a:defRPr/>
            </a:pPr>
            <a:r>
              <a:rPr lang="it-IT" dirty="0" smtClean="0"/>
              <a:t>Una parte  con domande a risposta aperta</a:t>
            </a:r>
          </a:p>
          <a:p>
            <a:pPr lvl="1">
              <a:defRPr/>
            </a:pPr>
            <a:r>
              <a:rPr lang="it-IT" dirty="0" smtClean="0"/>
              <a:t>Eventuale orale; </a:t>
            </a:r>
          </a:p>
          <a:p>
            <a:pPr>
              <a:defRPr/>
            </a:pPr>
            <a:r>
              <a:rPr lang="it-IT" dirty="0" smtClean="0"/>
              <a:t>Durante il corso </a:t>
            </a:r>
            <a:r>
              <a:rPr lang="it-IT" dirty="0" err="1" smtClean="0"/>
              <a:t>valutero’</a:t>
            </a:r>
            <a:r>
              <a:rPr lang="it-IT" dirty="0" smtClean="0"/>
              <a:t> la </a:t>
            </a:r>
            <a:r>
              <a:rPr lang="it-IT" dirty="0" err="1" smtClean="0"/>
              <a:t>possibilita’</a:t>
            </a:r>
            <a:r>
              <a:rPr lang="it-IT" dirty="0" smtClean="0"/>
              <a:t> di fare delle prove  parziali</a:t>
            </a:r>
          </a:p>
          <a:p>
            <a:pPr marL="0" indent="0">
              <a:buNone/>
              <a:defRPr/>
            </a:pPr>
            <a:endParaRPr lang="it-IT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768"/>
    </mc:Choice>
    <mc:Fallback>
      <p:transition spd="slow" advTm="111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mtClean="0"/>
              <a:t>Validità prove parziali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578850" cy="4525963"/>
          </a:xfrm>
        </p:spPr>
        <p:txBody>
          <a:bodyPr/>
          <a:lstStyle/>
          <a:p>
            <a:pPr algn="just">
              <a:defRPr/>
            </a:pPr>
            <a:r>
              <a:rPr lang="it-IT" dirty="0" smtClean="0"/>
              <a:t>La parte pratica e quella teorica </a:t>
            </a:r>
            <a:r>
              <a:rPr lang="it-IT" i="1" dirty="0" smtClean="0"/>
              <a:t>formano un unico esame</a:t>
            </a:r>
            <a:r>
              <a:rPr lang="it-IT" dirty="0" smtClean="0"/>
              <a:t> (ciascuna parte, se svolta separatamente, è da considerare come esonero dell’esame completo): devono pertanto essere superate entrambe </a:t>
            </a:r>
            <a:r>
              <a:rPr lang="it-IT" i="1" dirty="0" smtClean="0"/>
              <a:t>nello stesso anno accademico</a:t>
            </a:r>
            <a:r>
              <a:rPr lang="it-IT" dirty="0" smtClean="0"/>
              <a:t>. 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1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91"/>
    </mc:Choice>
    <mc:Fallback>
      <p:transition spd="slow" advTm="69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mtClean="0"/>
              <a:t>Come funziona il calcolatore?</a:t>
            </a:r>
            <a:endParaRPr lang="en-US" altLang="en-US" smtClean="0"/>
          </a:p>
        </p:txBody>
      </p:sp>
      <p:pic>
        <p:nvPicPr>
          <p:cNvPr id="16387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0" y="1963738"/>
            <a:ext cx="681355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" descr="sherlock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4" y="1597787"/>
            <a:ext cx="2124075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CasellaDiTesto 6"/>
          <p:cNvSpPr txBox="1">
            <a:spLocks noChangeArrowheads="1"/>
          </p:cNvSpPr>
          <p:nvPr/>
        </p:nvSpPr>
        <p:spPr bwMode="auto">
          <a:xfrm>
            <a:off x="4572000" y="2225675"/>
            <a:ext cx="27368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it-IT" altLang="en-US"/>
              <a:t>while (cpu-running)</a:t>
            </a:r>
          </a:p>
          <a:p>
            <a:r>
              <a:rPr lang="it-IT" altLang="en-US"/>
              <a:t>{  fetch </a:t>
            </a:r>
          </a:p>
          <a:p>
            <a:r>
              <a:rPr lang="it-IT" altLang="en-US"/>
              <a:t>   decode</a:t>
            </a:r>
          </a:p>
          <a:p>
            <a:r>
              <a:rPr lang="it-IT" altLang="en-US"/>
              <a:t>   execute</a:t>
            </a:r>
          </a:p>
          <a:p>
            <a:r>
              <a:rPr lang="it-IT" altLang="en-US"/>
              <a:t>}</a:t>
            </a:r>
            <a:endParaRPr lang="en-US" alt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04"/>
    </mc:Choice>
    <mc:Fallback>
      <p:transition spd="slow" advTm="59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" y="1342360"/>
            <a:ext cx="6013069" cy="322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tangolo 4"/>
          <p:cNvSpPr/>
          <p:nvPr/>
        </p:nvSpPr>
        <p:spPr>
          <a:xfrm>
            <a:off x="117665" y="4576424"/>
            <a:ext cx="9272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it-IT" b="1" dirty="0"/>
              <a:t>Unità di controllo: </a:t>
            </a:r>
            <a:r>
              <a:rPr lang="it-IT" dirty="0"/>
              <a:t>Svolge funzioni di controllo, decide quali istruzioni eseguire 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117663" y="4882832"/>
            <a:ext cx="89166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it-IT" b="1" dirty="0" smtClean="0"/>
              <a:t>Unità aritmetico–logica</a:t>
            </a:r>
            <a:r>
              <a:rPr lang="it-IT" b="1" dirty="0"/>
              <a:t>: </a:t>
            </a:r>
            <a:r>
              <a:rPr lang="it-IT" dirty="0"/>
              <a:t>esegue le operazioni aritmetico-logiche (+,-,ecc. , confronto). </a:t>
            </a:r>
            <a:endParaRPr lang="en-US" b="1" dirty="0"/>
          </a:p>
          <a:p>
            <a:r>
              <a:rPr lang="it-IT" b="1" dirty="0"/>
              <a:t>Registri memoria ad alta velocità</a:t>
            </a:r>
            <a:r>
              <a:rPr lang="it-IT" dirty="0"/>
              <a:t>: usata per risultati temporanei e informazioni di controllo; il valore </a:t>
            </a:r>
            <a:r>
              <a:rPr lang="it-IT" dirty="0" smtClean="0"/>
              <a:t>massimo memorizzabile </a:t>
            </a:r>
            <a:r>
              <a:rPr lang="it-IT" dirty="0"/>
              <a:t>in un registro è determinato dalle dimensioni del registro; esistono registri di uso generico e registri specifici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53"/>
    </mc:Choice>
    <mc:Fallback>
      <p:transition spd="slow" advTm="161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1-5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01713"/>
            <a:ext cx="6078538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1252538" y="2811463"/>
            <a:ext cx="2971800" cy="3738562"/>
            <a:chOff x="720" y="1776"/>
            <a:chExt cx="1872" cy="2355"/>
          </a:xfrm>
        </p:grpSpPr>
        <p:pic>
          <p:nvPicPr>
            <p:cNvPr id="17423" name="Picture 6" descr="Microarchitettura"/>
            <p:cNvPicPr preferRelativeResize="0"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2304"/>
              <a:ext cx="1848" cy="1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4" name="Line 7"/>
            <p:cNvSpPr>
              <a:spLocks noChangeShapeType="1"/>
            </p:cNvSpPr>
            <p:nvPr/>
          </p:nvSpPr>
          <p:spPr bwMode="auto">
            <a:xfrm flipH="1">
              <a:off x="720" y="1776"/>
              <a:ext cx="912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Line 8"/>
            <p:cNvSpPr>
              <a:spLocks noChangeShapeType="1"/>
            </p:cNvSpPr>
            <p:nvPr/>
          </p:nvSpPr>
          <p:spPr bwMode="auto">
            <a:xfrm>
              <a:off x="2064" y="1776"/>
              <a:ext cx="52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4" name="Rectangle 9"/>
          <p:cNvSpPr>
            <a:spLocks noChangeArrowheads="1"/>
          </p:cNvSpPr>
          <p:nvPr/>
        </p:nvSpPr>
        <p:spPr bwMode="auto">
          <a:xfrm>
            <a:off x="533400" y="2209800"/>
            <a:ext cx="4038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it-IT" altLang="it-IT"/>
          </a:p>
        </p:txBody>
      </p:sp>
      <p:sp>
        <p:nvSpPr>
          <p:cNvPr id="17415" name="CasellaDiTesto 12"/>
          <p:cNvSpPr txBox="1">
            <a:spLocks noChangeArrowheads="1"/>
          </p:cNvSpPr>
          <p:nvPr/>
        </p:nvSpPr>
        <p:spPr bwMode="auto">
          <a:xfrm>
            <a:off x="4859338" y="4005263"/>
            <a:ext cx="40338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altLang="it-IT" sz="2400"/>
              <a:t>Esempio di CPU microprogrammata </a:t>
            </a:r>
          </a:p>
          <a:p>
            <a:pPr algn="ctr" eaLnBrk="1" hangingPunct="1"/>
            <a:r>
              <a:rPr lang="it-IT" altLang="it-IT" sz="2400"/>
              <a:t>(il MIC-1)</a:t>
            </a:r>
          </a:p>
          <a:p>
            <a:pPr algn="ctr" eaLnBrk="1" hangingPunct="1"/>
            <a:endParaRPr lang="it-IT" altLang="it-IT" sz="2400"/>
          </a:p>
          <a:p>
            <a:pPr algn="ctr" eaLnBrk="1" hangingPunct="1"/>
            <a:r>
              <a:rPr lang="it-IT" altLang="it-IT" sz="2400"/>
              <a:t>Esempio di linguaggio macchina: IJVM</a:t>
            </a:r>
          </a:p>
        </p:txBody>
      </p:sp>
      <p:grpSp>
        <p:nvGrpSpPr>
          <p:cNvPr id="8" name="Gruppo 7"/>
          <p:cNvGrpSpPr>
            <a:grpSpLocks/>
          </p:cNvGrpSpPr>
          <p:nvPr/>
        </p:nvGrpSpPr>
        <p:grpSpPr bwMode="auto">
          <a:xfrm>
            <a:off x="604838" y="3711575"/>
            <a:ext cx="4371975" cy="3146425"/>
            <a:chOff x="604267" y="3711873"/>
            <a:chExt cx="4372050" cy="3146127"/>
          </a:xfrm>
        </p:grpSpPr>
        <p:sp>
          <p:nvSpPr>
            <p:cNvPr id="3" name="Ovale 2"/>
            <p:cNvSpPr/>
            <p:nvPr/>
          </p:nvSpPr>
          <p:spPr>
            <a:xfrm>
              <a:off x="2339434" y="3711873"/>
              <a:ext cx="1812956" cy="23080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" name="Ovale 3"/>
            <p:cNvSpPr/>
            <p:nvPr/>
          </p:nvSpPr>
          <p:spPr>
            <a:xfrm>
              <a:off x="1331354" y="3886481"/>
              <a:ext cx="936641" cy="1774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Ovale 4"/>
            <p:cNvSpPr/>
            <p:nvPr/>
          </p:nvSpPr>
          <p:spPr>
            <a:xfrm>
              <a:off x="1475819" y="5661138"/>
              <a:ext cx="1439888" cy="6524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420" name="CasellaDiTesto 6"/>
            <p:cNvSpPr txBox="1">
              <a:spLocks noChangeArrowheads="1"/>
            </p:cNvSpPr>
            <p:nvPr/>
          </p:nvSpPr>
          <p:spPr bwMode="auto">
            <a:xfrm>
              <a:off x="3300140" y="4017963"/>
              <a:ext cx="1676177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it-IT" altLang="en-US" dirty="0"/>
                <a:t>CONTROLLO</a:t>
              </a:r>
              <a:endParaRPr lang="en-US" altLang="en-US" dirty="0"/>
            </a:p>
          </p:txBody>
        </p:sp>
        <p:sp>
          <p:nvSpPr>
            <p:cNvPr id="17421" name="CasellaDiTesto 15"/>
            <p:cNvSpPr txBox="1">
              <a:spLocks noChangeArrowheads="1"/>
            </p:cNvSpPr>
            <p:nvPr/>
          </p:nvSpPr>
          <p:spPr bwMode="auto">
            <a:xfrm>
              <a:off x="689062" y="5934670"/>
              <a:ext cx="167617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it-IT" altLang="en-US"/>
                <a:t>Unità Aritmetico Logica</a:t>
              </a:r>
              <a:endParaRPr lang="en-US" altLang="en-US"/>
            </a:p>
          </p:txBody>
        </p:sp>
        <p:sp>
          <p:nvSpPr>
            <p:cNvPr id="17422" name="CasellaDiTesto 16"/>
            <p:cNvSpPr txBox="1">
              <a:spLocks noChangeArrowheads="1"/>
            </p:cNvSpPr>
            <p:nvPr/>
          </p:nvSpPr>
          <p:spPr bwMode="auto">
            <a:xfrm>
              <a:off x="604267" y="3774267"/>
              <a:ext cx="16761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it-IT" altLang="en-US"/>
                <a:t>Registri</a:t>
              </a:r>
              <a:endParaRPr lang="en-US" altLang="en-US"/>
            </a:p>
          </p:txBody>
        </p:sp>
      </p:grp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253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43"/>
    </mc:Choice>
    <mc:Fallback>
      <p:transition spd="slow" advTm="86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olo 1"/>
          <p:cNvSpPr>
            <a:spLocks noGrp="1"/>
          </p:cNvSpPr>
          <p:nvPr>
            <p:ph type="title"/>
          </p:nvPr>
        </p:nvSpPr>
        <p:spPr>
          <a:xfrm>
            <a:off x="252413" y="530923"/>
            <a:ext cx="8229600" cy="1143001"/>
          </a:xfrm>
        </p:spPr>
        <p:txBody>
          <a:bodyPr/>
          <a:lstStyle/>
          <a:p>
            <a:r>
              <a:rPr lang="it-IT" altLang="it-IT" sz="3200" dirty="0" smtClean="0"/>
              <a:t>emulatore MIC1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2467278"/>
            <a:ext cx="8229600" cy="4525963"/>
          </a:xfrm>
        </p:spPr>
        <p:txBody>
          <a:bodyPr/>
          <a:lstStyle/>
          <a:p>
            <a:pPr algn="ctr">
              <a:defRPr/>
            </a:pPr>
            <a:endParaRPr lang="it-IT" dirty="0"/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1420114"/>
            <a:ext cx="7007225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252413" y="5968302"/>
            <a:ext cx="223202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it-IT" altLang="it-IT" b="1">
                <a:solidFill>
                  <a:srgbClr val="000000"/>
                </a:solidFill>
              </a:rPr>
              <a:t>Avvia il programma</a:t>
            </a:r>
          </a:p>
        </p:txBody>
      </p:sp>
      <p:sp>
        <p:nvSpPr>
          <p:cNvPr id="18438" name="Line 5"/>
          <p:cNvSpPr>
            <a:spLocks noChangeShapeType="1"/>
          </p:cNvSpPr>
          <p:nvPr/>
        </p:nvSpPr>
        <p:spPr bwMode="auto">
          <a:xfrm flipV="1">
            <a:off x="1260475" y="5319014"/>
            <a:ext cx="287338" cy="6508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2417763" y="6025452"/>
            <a:ext cx="325913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it-IT" altLang="it-IT" b="1">
                <a:solidFill>
                  <a:srgbClr val="000000"/>
                </a:solidFill>
              </a:rPr>
              <a:t>Esegue una</a:t>
            </a:r>
            <a:r>
              <a:rPr lang="it-IT" altLang="it-IT" b="1">
                <a:solidFill>
                  <a:srgbClr val="FFFFFF"/>
                </a:solidFill>
              </a:rPr>
              <a:t> </a:t>
            </a:r>
            <a:r>
              <a:rPr lang="it-IT" altLang="it-IT" b="1">
                <a:solidFill>
                  <a:srgbClr val="000000"/>
                </a:solidFill>
              </a:rPr>
              <a:t>microistruzione</a:t>
            </a:r>
          </a:p>
        </p:txBody>
      </p:sp>
      <p:sp>
        <p:nvSpPr>
          <p:cNvPr id="18440" name="Line 7"/>
          <p:cNvSpPr>
            <a:spLocks noChangeShapeType="1"/>
          </p:cNvSpPr>
          <p:nvPr/>
        </p:nvSpPr>
        <p:spPr bwMode="auto">
          <a:xfrm flipV="1">
            <a:off x="3708400" y="5390452"/>
            <a:ext cx="287338" cy="6508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1" name="Text Box 8"/>
          <p:cNvSpPr txBox="1">
            <a:spLocks noChangeArrowheads="1"/>
          </p:cNvSpPr>
          <p:nvPr/>
        </p:nvSpPr>
        <p:spPr bwMode="auto">
          <a:xfrm>
            <a:off x="4578350" y="5752402"/>
            <a:ext cx="33242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it-IT" altLang="it-IT" b="1">
                <a:solidFill>
                  <a:srgbClr val="000000"/>
                </a:solidFill>
              </a:rPr>
              <a:t>Esegue una</a:t>
            </a:r>
            <a:r>
              <a:rPr lang="it-IT" altLang="it-IT" b="1">
                <a:solidFill>
                  <a:srgbClr val="FFFFFF"/>
                </a:solidFill>
              </a:rPr>
              <a:t> </a:t>
            </a:r>
            <a:r>
              <a:rPr lang="it-IT" altLang="it-IT" b="1">
                <a:solidFill>
                  <a:srgbClr val="000000"/>
                </a:solidFill>
              </a:rPr>
              <a:t>macroistruzione</a:t>
            </a:r>
          </a:p>
        </p:txBody>
      </p:sp>
      <p:sp>
        <p:nvSpPr>
          <p:cNvPr id="18442" name="Line 9"/>
          <p:cNvSpPr>
            <a:spLocks noChangeShapeType="1"/>
          </p:cNvSpPr>
          <p:nvPr/>
        </p:nvSpPr>
        <p:spPr bwMode="auto">
          <a:xfrm flipV="1">
            <a:off x="5148263" y="5319014"/>
            <a:ext cx="144462" cy="50641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Text Box 10"/>
          <p:cNvSpPr txBox="1">
            <a:spLocks noChangeArrowheads="1"/>
          </p:cNvSpPr>
          <p:nvPr/>
        </p:nvSpPr>
        <p:spPr bwMode="auto">
          <a:xfrm>
            <a:off x="8137525" y="3520377"/>
            <a:ext cx="12588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it-IT" altLang="it-IT" b="1">
                <a:solidFill>
                  <a:srgbClr val="000000"/>
                </a:solidFill>
              </a:rPr>
              <a:t>Area di output</a:t>
            </a:r>
          </a:p>
        </p:txBody>
      </p:sp>
      <p:sp>
        <p:nvSpPr>
          <p:cNvPr id="18444" name="Line 11"/>
          <p:cNvSpPr>
            <a:spLocks noChangeShapeType="1"/>
          </p:cNvSpPr>
          <p:nvPr/>
        </p:nvSpPr>
        <p:spPr bwMode="auto">
          <a:xfrm flipH="1">
            <a:off x="7343775" y="4096639"/>
            <a:ext cx="866775" cy="50323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Text Box 12"/>
          <p:cNvSpPr txBox="1">
            <a:spLocks noChangeArrowheads="1"/>
          </p:cNvSpPr>
          <p:nvPr/>
        </p:nvSpPr>
        <p:spPr bwMode="auto">
          <a:xfrm>
            <a:off x="468313" y="2069402"/>
            <a:ext cx="287337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it-IT" altLang="it-IT" b="1">
                <a:solidFill>
                  <a:srgbClr val="000000"/>
                </a:solidFill>
              </a:rPr>
              <a:t>Reg</a:t>
            </a:r>
          </a:p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it-IT" altLang="it-IT" b="1">
                <a:solidFill>
                  <a:srgbClr val="000000"/>
                </a:solidFill>
              </a:rPr>
              <a:t>is</a:t>
            </a:r>
          </a:p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it-IT" altLang="it-IT" b="1">
                <a:solidFill>
                  <a:srgbClr val="000000"/>
                </a:solidFill>
              </a:rPr>
              <a:t>tr</a:t>
            </a:r>
          </a:p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it-IT" altLang="it-IT" b="1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8446" name="Line 13"/>
          <p:cNvSpPr>
            <a:spLocks noChangeShapeType="1"/>
          </p:cNvSpPr>
          <p:nvPr/>
        </p:nvSpPr>
        <p:spPr bwMode="auto">
          <a:xfrm>
            <a:off x="720725" y="3231452"/>
            <a:ext cx="431800" cy="4333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59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93"/>
    </mc:Choice>
    <mc:Fallback>
      <p:transition spd="slow" advTm="81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olo 1"/>
          <p:cNvSpPr>
            <a:spLocks noGrp="1"/>
          </p:cNvSpPr>
          <p:nvPr>
            <p:ph type="title"/>
          </p:nvPr>
        </p:nvSpPr>
        <p:spPr>
          <a:xfrm>
            <a:off x="457200" y="708088"/>
            <a:ext cx="8229600" cy="1143001"/>
          </a:xfrm>
        </p:spPr>
        <p:txBody>
          <a:bodyPr/>
          <a:lstStyle/>
          <a:p>
            <a:r>
              <a:rPr lang="it-IT" altLang="it-IT" sz="3200" smtClean="0"/>
              <a:t>Livelli di astrazione e Macchine Virtuali (1)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50683"/>
            <a:ext cx="8229600" cy="45259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it-IT" sz="2400" dirty="0" smtClean="0"/>
              <a:t>Il  livello di astrazione del </a:t>
            </a:r>
            <a:r>
              <a:rPr lang="it-IT" sz="2400" b="1" dirty="0" smtClean="0"/>
              <a:t>linguaggio macchina</a:t>
            </a:r>
            <a:r>
              <a:rPr lang="it-IT" sz="2400" dirty="0" smtClean="0"/>
              <a:t> è basso (con istruzioni realizzate direttamente in hardware, o comunque molto vicine a quelle realizzate direttamente in hardware)</a:t>
            </a:r>
          </a:p>
          <a:p>
            <a:pPr>
              <a:defRPr/>
            </a:pPr>
            <a:r>
              <a:rPr lang="it-IT" sz="2400" i="1" dirty="0" smtClean="0"/>
              <a:t>Chi programma applicazioni complesse vuole poter usare linguaggi di alto livello (C, Java</a:t>
            </a:r>
            <a:r>
              <a:rPr lang="it-IT" sz="2400" dirty="0" smtClean="0"/>
              <a:t>, …): </a:t>
            </a:r>
          </a:p>
          <a:p>
            <a:pPr lvl="1">
              <a:defRPr/>
            </a:pPr>
            <a:r>
              <a:rPr lang="it-IT" sz="2400" dirty="0" smtClean="0"/>
              <a:t>occorre quindi trovare il modo di colmare il divario </a:t>
            </a:r>
            <a:r>
              <a:rPr lang="it-IT" sz="2400" i="1" dirty="0" smtClean="0"/>
              <a:t>(</a:t>
            </a:r>
            <a:r>
              <a:rPr lang="it-IT" sz="2400" i="1" dirty="0" err="1" smtClean="0"/>
              <a:t>semantic</a:t>
            </a:r>
            <a:r>
              <a:rPr lang="it-IT" sz="2400" i="1" dirty="0" smtClean="0"/>
              <a:t> gap)</a:t>
            </a:r>
            <a:r>
              <a:rPr lang="it-IT" sz="2400" dirty="0" smtClean="0"/>
              <a:t> tra i due livelli.</a:t>
            </a:r>
          </a:p>
          <a:p>
            <a:pPr>
              <a:defRPr/>
            </a:pPr>
            <a:r>
              <a:rPr lang="it-IT" sz="2400" dirty="0" smtClean="0"/>
              <a:t>È possibile costruire </a:t>
            </a:r>
            <a:r>
              <a:rPr lang="it-IT" sz="2400" b="1" dirty="0" smtClean="0"/>
              <a:t>“strati“ di software che realizzano macchine virtuali capaci di eseguire funzioni più complesse</a:t>
            </a:r>
            <a:r>
              <a:rPr lang="it-IT" sz="2400" dirty="0" smtClean="0"/>
              <a:t>, e trattare dati maggiormente strutturati.</a:t>
            </a:r>
          </a:p>
          <a:p>
            <a:pPr>
              <a:defRPr/>
            </a:pPr>
            <a:r>
              <a:rPr lang="it-IT" sz="2400" dirty="0" smtClean="0"/>
              <a:t>Ad ogni linguaggio </a:t>
            </a:r>
            <a:r>
              <a:rPr lang="it-IT" sz="2400" b="1" i="1" dirty="0" smtClean="0"/>
              <a:t>L</a:t>
            </a:r>
            <a:r>
              <a:rPr lang="it-IT" b="1" i="1" baseline="-25000" dirty="0" smtClean="0"/>
              <a:t>i</a:t>
            </a:r>
            <a:r>
              <a:rPr lang="it-IT" sz="2400" dirty="0" smtClean="0"/>
              <a:t> corrisponde una </a:t>
            </a:r>
            <a:r>
              <a:rPr lang="it-IT" sz="2400" i="1" dirty="0" smtClean="0"/>
              <a:t>macchina virtuale </a:t>
            </a:r>
            <a:r>
              <a:rPr lang="it-IT" sz="2400" b="1" i="1" dirty="0" smtClean="0"/>
              <a:t>M</a:t>
            </a:r>
            <a:r>
              <a:rPr lang="it-IT" b="1" i="1" baseline="-25000" dirty="0" smtClean="0"/>
              <a:t>i</a:t>
            </a:r>
            <a:r>
              <a:rPr lang="it-IT" sz="2400" dirty="0" smtClean="0"/>
              <a:t> e viceversa</a:t>
            </a:r>
          </a:p>
          <a:p>
            <a:pPr>
              <a:defRPr/>
            </a:pPr>
            <a:endParaRPr lang="it-IT" sz="24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38"/>
    </mc:Choice>
    <mc:Fallback>
      <p:transition spd="slow" advTm="132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olo 1"/>
          <p:cNvSpPr>
            <a:spLocks noGrp="1"/>
          </p:cNvSpPr>
          <p:nvPr>
            <p:ph type="title"/>
          </p:nvPr>
        </p:nvSpPr>
        <p:spPr>
          <a:xfrm>
            <a:off x="374904" y="900113"/>
            <a:ext cx="8229600" cy="1143001"/>
          </a:xfrm>
        </p:spPr>
        <p:txBody>
          <a:bodyPr/>
          <a:lstStyle/>
          <a:p>
            <a:r>
              <a:rPr lang="it-IT" altLang="it-IT" sz="3200" dirty="0" smtClean="0"/>
              <a:t>Livelli di astrazione e Macchine Virtuali (2)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4904" y="1700784"/>
            <a:ext cx="8229600" cy="4574604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it-IT" sz="2400" dirty="0" smtClean="0"/>
              <a:t>Al </a:t>
            </a:r>
            <a:r>
              <a:rPr lang="it-IT" sz="2400" b="1" dirty="0" smtClean="0"/>
              <a:t>livello 1 </a:t>
            </a:r>
            <a:r>
              <a:rPr lang="it-IT" sz="2400" dirty="0" smtClean="0"/>
              <a:t>abbiamo un linguaggio, L1, le cui </a:t>
            </a:r>
            <a:r>
              <a:rPr lang="it-IT" sz="2400" b="1" dirty="0" smtClean="0"/>
              <a:t>istruzioni sono direttamente eseguite dai circuiti elettronici</a:t>
            </a:r>
            <a:r>
              <a:rPr lang="it-IT" sz="2400" dirty="0" smtClean="0"/>
              <a:t> del computer: </a:t>
            </a:r>
            <a:r>
              <a:rPr lang="it-IT" sz="2400" b="1" dirty="0" smtClean="0"/>
              <a:t>M1 quindi è completamente realizzata in hardware.</a:t>
            </a:r>
          </a:p>
          <a:p>
            <a:pPr>
              <a:defRPr/>
            </a:pPr>
            <a:r>
              <a:rPr lang="it-IT" sz="2400" dirty="0" smtClean="0"/>
              <a:t>Per motivi di costi, l’hardware deve essere piuttosto semplice, quindi </a:t>
            </a:r>
            <a:r>
              <a:rPr lang="it-IT" sz="2400" b="1" dirty="0" smtClean="0"/>
              <a:t>L1 comprende un insieme di istruzioni</a:t>
            </a:r>
            <a:r>
              <a:rPr lang="it-IT" sz="2400" dirty="0" smtClean="0"/>
              <a:t> piuttosto </a:t>
            </a:r>
            <a:r>
              <a:rPr lang="it-IT" sz="2400" b="1" dirty="0" smtClean="0"/>
              <a:t>scarno</a:t>
            </a:r>
            <a:r>
              <a:rPr lang="it-IT" sz="2400" dirty="0" smtClean="0"/>
              <a:t> e </a:t>
            </a:r>
            <a:r>
              <a:rPr lang="it-IT" sz="2400" b="1" dirty="0" smtClean="0"/>
              <a:t>difficile da usare</a:t>
            </a:r>
            <a:r>
              <a:rPr lang="it-IT" sz="2400" dirty="0" smtClean="0"/>
              <a:t>.</a:t>
            </a:r>
          </a:p>
          <a:p>
            <a:pPr>
              <a:defRPr/>
            </a:pPr>
            <a:r>
              <a:rPr lang="it-IT" sz="2400" dirty="0" smtClean="0">
                <a:solidFill>
                  <a:srgbClr val="FF0000"/>
                </a:solidFill>
              </a:rPr>
              <a:t>Come si possono eseguire programmi scritti in un nuovo insieme di istruzioni, il linguaggio L2 più ricco e conveniente da usare, sulla stessa macchina hardware che è solo capace di eseguire L1 ? </a:t>
            </a:r>
          </a:p>
          <a:p>
            <a:pPr lvl="1">
              <a:defRPr/>
            </a:pPr>
            <a:r>
              <a:rPr lang="it-IT" sz="2400" dirty="0" smtClean="0"/>
              <a:t>Il trucco consiste nel </a:t>
            </a:r>
            <a:r>
              <a:rPr lang="it-IT" sz="2400" b="1" i="1" dirty="0" smtClean="0"/>
              <a:t>trasformare ciascuna istruzione del programma (in L2) in una serie di istruzioni (in L1) direttamente eseguibili dalla macchina</a:t>
            </a:r>
            <a:r>
              <a:rPr lang="it-IT" sz="2400" dirty="0" smtClean="0"/>
              <a:t>. Dato che </a:t>
            </a:r>
            <a:r>
              <a:rPr lang="it-IT" sz="2400" i="1" dirty="0" smtClean="0"/>
              <a:t>”il trucco c’è ma non si vede”</a:t>
            </a:r>
            <a:r>
              <a:rPr lang="it-IT" sz="2400" dirty="0" smtClean="0"/>
              <a:t> chi scrive i programmi in </a:t>
            </a:r>
            <a:r>
              <a:rPr lang="it-IT" sz="2400" i="1" dirty="0" smtClean="0"/>
              <a:t>L2</a:t>
            </a:r>
            <a:r>
              <a:rPr lang="it-IT" sz="2400" dirty="0" smtClean="0"/>
              <a:t> non deve preoccuparsi di come è fatto </a:t>
            </a:r>
            <a:r>
              <a:rPr lang="it-IT" sz="2400" i="1" dirty="0" smtClean="0"/>
              <a:t>L1</a:t>
            </a:r>
            <a:r>
              <a:rPr lang="it-IT" sz="2400" dirty="0" smtClean="0"/>
              <a:t>.</a:t>
            </a:r>
          </a:p>
          <a:p>
            <a:pPr>
              <a:defRPr/>
            </a:pPr>
            <a:endParaRPr lang="it-IT" sz="24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4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28"/>
    </mc:Choice>
    <mc:Fallback>
      <p:transition spd="slow" advTm="113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olo 1"/>
          <p:cNvSpPr>
            <a:spLocks noGrp="1"/>
          </p:cNvSpPr>
          <p:nvPr>
            <p:ph type="title"/>
          </p:nvPr>
        </p:nvSpPr>
        <p:spPr>
          <a:xfrm>
            <a:off x="484632" y="433768"/>
            <a:ext cx="8229600" cy="1143001"/>
          </a:xfrm>
        </p:spPr>
        <p:txBody>
          <a:bodyPr/>
          <a:lstStyle/>
          <a:p>
            <a:r>
              <a:rPr lang="it-IT" altLang="it-IT" sz="3200" dirty="0" smtClean="0"/>
              <a:t>Livelli di astrazione e Macchine Virtuali (3)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2173351"/>
            <a:ext cx="8229600" cy="373367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it-IT" sz="2200" dirty="0" smtClean="0">
                <a:solidFill>
                  <a:srgbClr val="FF0000"/>
                </a:solidFill>
              </a:rPr>
              <a:t>Scrivere un traduttore</a:t>
            </a:r>
            <a:r>
              <a:rPr lang="it-IT" sz="2200" dirty="0"/>
              <a:t>:</a:t>
            </a:r>
            <a:r>
              <a:rPr lang="it-IT" sz="2200" dirty="0" smtClean="0"/>
              <a:t> </a:t>
            </a:r>
          </a:p>
          <a:p>
            <a:pPr lvl="1">
              <a:defRPr/>
            </a:pPr>
            <a:r>
              <a:rPr lang="it-IT" sz="2200" dirty="0" smtClean="0"/>
              <a:t>nel </a:t>
            </a:r>
            <a:r>
              <a:rPr lang="it-IT" sz="2200" u="sng" dirty="0" smtClean="0"/>
              <a:t>linguaggio di </a:t>
            </a:r>
            <a:r>
              <a:rPr lang="it-IT" sz="2200" i="1" u="sng" dirty="0" smtClean="0"/>
              <a:t>M</a:t>
            </a:r>
            <a:r>
              <a:rPr lang="it-IT" sz="2400" b="1" i="1" u="sng" baseline="-25000" dirty="0" smtClean="0"/>
              <a:t>i</a:t>
            </a:r>
            <a:r>
              <a:rPr lang="it-IT" sz="2200" u="sng" dirty="0" smtClean="0"/>
              <a:t>, che dato in input un programma P scritto nel linguaggio di </a:t>
            </a:r>
            <a:r>
              <a:rPr lang="it-IT" sz="2200" i="1" u="sng" dirty="0" smtClean="0"/>
              <a:t>M</a:t>
            </a:r>
            <a:r>
              <a:rPr lang="it-IT" sz="2400" b="1" i="1" u="sng" baseline="-25000" dirty="0" smtClean="0"/>
              <a:t>i+1</a:t>
            </a:r>
            <a:r>
              <a:rPr lang="it-IT" sz="2200" u="sng" dirty="0" smtClean="0"/>
              <a:t>, produce un programma P', equivalente a P</a:t>
            </a:r>
            <a:r>
              <a:rPr lang="it-IT" sz="2200" dirty="0" smtClean="0"/>
              <a:t>, ma espresso nel linguaggio di </a:t>
            </a:r>
            <a:r>
              <a:rPr lang="it-IT" sz="2200" i="1" dirty="0" smtClean="0"/>
              <a:t>M</a:t>
            </a:r>
            <a:r>
              <a:rPr lang="it-IT" sz="2400" b="1" i="1" baseline="-25000" dirty="0" smtClean="0"/>
              <a:t>i</a:t>
            </a:r>
            <a:r>
              <a:rPr lang="it-IT" sz="2200" dirty="0" smtClean="0"/>
              <a:t> (e quindi eseguibile direttamente da </a:t>
            </a:r>
            <a:r>
              <a:rPr lang="it-IT" sz="2200" i="1" dirty="0" smtClean="0"/>
              <a:t>M</a:t>
            </a:r>
            <a:r>
              <a:rPr lang="it-IT" sz="2400" b="1" i="1" baseline="-25000" dirty="0" smtClean="0"/>
              <a:t>i</a:t>
            </a:r>
            <a:r>
              <a:rPr lang="it-IT" sz="2200" dirty="0" smtClean="0"/>
              <a:t>)</a:t>
            </a:r>
          </a:p>
          <a:p>
            <a:pPr>
              <a:defRPr/>
            </a:pPr>
            <a:r>
              <a:rPr lang="it-IT" sz="2200" dirty="0" smtClean="0">
                <a:solidFill>
                  <a:srgbClr val="FF0000"/>
                </a:solidFill>
              </a:rPr>
              <a:t>Scrivere un interprete:</a:t>
            </a:r>
          </a:p>
          <a:p>
            <a:pPr lvl="1">
              <a:defRPr/>
            </a:pPr>
            <a:r>
              <a:rPr lang="it-IT" sz="2200" dirty="0" smtClean="0"/>
              <a:t>nel linguaggio di </a:t>
            </a:r>
            <a:r>
              <a:rPr lang="it-IT" sz="2200" i="1" dirty="0" smtClean="0"/>
              <a:t>M</a:t>
            </a:r>
            <a:r>
              <a:rPr lang="it-IT" sz="2400" b="1" i="1" baseline="-15000" dirty="0" smtClean="0"/>
              <a:t>i</a:t>
            </a:r>
            <a:r>
              <a:rPr lang="it-IT" sz="2200" dirty="0" smtClean="0"/>
              <a:t>, che esegua il ciclo di prelievo-decodifica-esecuzione di programmi scritti nel linguaggio di </a:t>
            </a:r>
            <a:r>
              <a:rPr lang="it-IT" sz="2000" i="1" dirty="0" smtClean="0"/>
              <a:t>M</a:t>
            </a:r>
            <a:r>
              <a:rPr lang="it-IT" sz="2400" b="1" i="1" baseline="-15000" dirty="0" smtClean="0"/>
              <a:t>i+1</a:t>
            </a:r>
            <a:r>
              <a:rPr lang="it-IT" sz="2200" dirty="0" smtClean="0"/>
              <a:t>. Notare che in questo caso </a:t>
            </a:r>
            <a:r>
              <a:rPr lang="it-IT" sz="2200" b="1" dirty="0" smtClean="0"/>
              <a:t>le istruzioni del programma nel linguaggio </a:t>
            </a:r>
            <a:r>
              <a:rPr lang="it-IT" sz="2200" b="1" i="1" dirty="0" smtClean="0"/>
              <a:t>L</a:t>
            </a:r>
            <a:r>
              <a:rPr lang="it-IT" sz="2400" b="1" i="1" baseline="-15000" dirty="0" smtClean="0"/>
              <a:t>i+1</a:t>
            </a:r>
            <a:r>
              <a:rPr lang="it-IT" sz="2200" b="1" dirty="0" smtClean="0"/>
              <a:t>  sono di fatto dei dati per l’interprete</a:t>
            </a:r>
            <a:r>
              <a:rPr lang="it-IT" sz="2200" dirty="0" smtClean="0"/>
              <a:t>, scritto in </a:t>
            </a:r>
            <a:r>
              <a:rPr lang="it-IT" sz="2200" i="1" dirty="0" smtClean="0"/>
              <a:t>L</a:t>
            </a:r>
            <a:r>
              <a:rPr lang="it-IT" sz="2400" b="1" i="1" baseline="-15000" dirty="0" smtClean="0"/>
              <a:t>i</a:t>
            </a:r>
            <a:r>
              <a:rPr lang="it-IT" sz="2200" dirty="0" smtClean="0"/>
              <a:t> : </a:t>
            </a:r>
            <a:r>
              <a:rPr lang="it-IT" sz="2200" i="1" u="sng" dirty="0" smtClean="0"/>
              <a:t>ciò che viene eseguito dalla macchina è l’interprete, il quale legge dalla memoria le istruzioni in linguaggio </a:t>
            </a:r>
            <a:r>
              <a:rPr lang="it-IT" sz="2000" i="1" u="sng" dirty="0" smtClean="0"/>
              <a:t>L</a:t>
            </a:r>
            <a:r>
              <a:rPr lang="it-IT" sz="2400" b="1" i="1" u="sng" baseline="-15000" dirty="0" smtClean="0"/>
              <a:t>i+1</a:t>
            </a:r>
            <a:r>
              <a:rPr lang="it-IT" sz="2200" i="1" u="sng" dirty="0" smtClean="0"/>
              <a:t>, le “riconosce”, ed esegue una procedura in L</a:t>
            </a:r>
            <a:r>
              <a:rPr lang="it-IT" sz="2400" b="1" i="1" u="sng" baseline="-15000" dirty="0" smtClean="0"/>
              <a:t>i</a:t>
            </a:r>
            <a:r>
              <a:rPr lang="it-IT" sz="2200" dirty="0" smtClean="0"/>
              <a:t>  che realizza la funzione corrispondente</a:t>
            </a:r>
            <a:endParaRPr lang="it-IT" sz="22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86282" y="5997638"/>
            <a:ext cx="7315200" cy="701675"/>
          </a:xfrm>
          <a:prstGeom prst="rect">
            <a:avLst/>
          </a:prstGeom>
          <a:solidFill>
            <a:srgbClr val="FFFF9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it-IT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Le due tecniche possono essere combinate (Es.: JAVA è </a:t>
            </a:r>
            <a:r>
              <a:rPr lang="it-IT" sz="2000" b="1" i="1" dirty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tradotto</a:t>
            </a:r>
            <a:r>
              <a:rPr lang="it-IT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nel </a:t>
            </a:r>
            <a:r>
              <a:rPr lang="it-IT" sz="2000" b="1" i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bytecode</a:t>
            </a:r>
            <a:r>
              <a:rPr lang="it-IT" sz="2000" b="1" i="1" dirty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it-IT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che viene </a:t>
            </a:r>
            <a:r>
              <a:rPr lang="it-IT" sz="2000" b="1" i="1" dirty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interpretato</a:t>
            </a:r>
            <a:r>
              <a:rPr lang="it-IT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dalla JVM)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919163" y="1389126"/>
            <a:ext cx="7305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Esistono due tecniche per realizzare una macchina virtuale</a:t>
            </a:r>
          </a:p>
          <a:p>
            <a:pPr>
              <a:defRPr/>
            </a:pPr>
            <a:r>
              <a:rPr lang="it-IT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 livello i+1 a partire da una macchina virtuale di livello i: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98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366"/>
    </mc:Choice>
    <mc:Fallback>
      <p:transition spd="slow" advTm="168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2</a:t>
            </a:r>
            <a:endParaRPr lang="it-IT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23850" y="2373504"/>
            <a:ext cx="4330700" cy="30956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accent6">
                    <a:lumMod val="75000"/>
                  </a:schemeClr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6">
                    <a:lumMod val="75000"/>
                  </a:schemeClr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6">
                    <a:lumMod val="75000"/>
                  </a:schemeClr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6">
                    <a:lumMod val="75000"/>
                  </a:schemeClr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en-GB" b="1" kern="0" smtClean="0">
                <a:solidFill>
                  <a:srgbClr val="000099"/>
                </a:solidFill>
              </a:rPr>
              <a:t>LIBRO DI TESTO: </a:t>
            </a:r>
          </a:p>
          <a:p>
            <a:pPr>
              <a:buFontTx/>
              <a:buAutoNum type="alphaUcPeriod"/>
              <a:defRPr/>
            </a:pPr>
            <a:r>
              <a:rPr lang="en-GB" kern="0" smtClean="0">
                <a:solidFill>
                  <a:srgbClr val="000099"/>
                </a:solidFill>
              </a:rPr>
              <a:t>S. Tanenbaum, </a:t>
            </a:r>
          </a:p>
          <a:p>
            <a:pPr marL="0" indent="0">
              <a:buFontTx/>
              <a:buNone/>
              <a:defRPr/>
            </a:pPr>
            <a:r>
              <a:rPr lang="en-GB" kern="0" smtClean="0">
                <a:solidFill>
                  <a:srgbClr val="000099"/>
                </a:solidFill>
              </a:rPr>
              <a:t>T. Austin: </a:t>
            </a:r>
          </a:p>
          <a:p>
            <a:pPr>
              <a:buFontTx/>
              <a:buNone/>
              <a:defRPr/>
            </a:pPr>
            <a:r>
              <a:rPr lang="en-GB" i="1" kern="0" smtClean="0">
                <a:solidFill>
                  <a:srgbClr val="000099"/>
                </a:solidFill>
              </a:rPr>
              <a:t>Architettura dei </a:t>
            </a:r>
          </a:p>
          <a:p>
            <a:pPr>
              <a:buFontTx/>
              <a:buNone/>
              <a:defRPr/>
            </a:pPr>
            <a:r>
              <a:rPr lang="en-GB" i="1" kern="0" smtClean="0">
                <a:solidFill>
                  <a:srgbClr val="000099"/>
                </a:solidFill>
              </a:rPr>
              <a:t>calcolatori: un approccio</a:t>
            </a:r>
          </a:p>
          <a:p>
            <a:pPr>
              <a:buFontTx/>
              <a:buNone/>
              <a:defRPr/>
            </a:pPr>
            <a:r>
              <a:rPr lang="en-GB" i="1" kern="0" smtClean="0">
                <a:solidFill>
                  <a:srgbClr val="000099"/>
                </a:solidFill>
              </a:rPr>
              <a:t>strutturale </a:t>
            </a:r>
            <a:r>
              <a:rPr lang="en-GB" kern="0" smtClean="0">
                <a:solidFill>
                  <a:srgbClr val="000099"/>
                </a:solidFill>
              </a:rPr>
              <a:t>6</a:t>
            </a:r>
            <a:r>
              <a:rPr lang="en-GB" kern="0" baseline="30000" smtClean="0">
                <a:solidFill>
                  <a:srgbClr val="000099"/>
                </a:solidFill>
              </a:rPr>
              <a:t>a</a:t>
            </a:r>
            <a:r>
              <a:rPr lang="en-GB" kern="0" smtClean="0">
                <a:solidFill>
                  <a:srgbClr val="000099"/>
                </a:solidFill>
              </a:rPr>
              <a:t> ed.</a:t>
            </a:r>
            <a:endParaRPr lang="it-IT" kern="0" smtClean="0">
              <a:solidFill>
                <a:srgbClr val="000099"/>
              </a:solidFill>
            </a:endParaRPr>
          </a:p>
          <a:p>
            <a:pPr>
              <a:defRPr/>
            </a:pPr>
            <a:endParaRPr lang="it-IT" kern="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961708"/>
            <a:ext cx="4082986" cy="544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5"/>
    </mc:Choice>
    <mc:Fallback>
      <p:transition spd="slow" advTm="12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" y="1659522"/>
            <a:ext cx="6543675" cy="50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tangolo 5"/>
          <p:cNvSpPr/>
          <p:nvPr/>
        </p:nvSpPr>
        <p:spPr>
          <a:xfrm>
            <a:off x="6967728" y="2813227"/>
            <a:ext cx="2176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Dal livello L3 in su si passa al punto di vista del software (di base, o di sistema) 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6839712" y="4504867"/>
            <a:ext cx="2304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I livelli da L0, L1 e L2 costituiscono il punto di vista hardware di un sistema di calcolo </a:t>
            </a:r>
            <a:endParaRPr lang="en-US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329184" y="687388"/>
            <a:ext cx="8229600" cy="1143000"/>
          </a:xfrm>
        </p:spPr>
        <p:txBody>
          <a:bodyPr/>
          <a:lstStyle/>
          <a:p>
            <a:r>
              <a:rPr lang="it-IT" altLang="it-IT" dirty="0" smtClean="0"/>
              <a:t>Livelli Convenzionali</a:t>
            </a:r>
            <a:r>
              <a:rPr lang="it-IT" altLang="it-IT" sz="3200" dirty="0" smtClean="0"/>
              <a:t>: </a:t>
            </a:r>
            <a:r>
              <a:rPr lang="it-IT" altLang="it-IT" sz="2800" dirty="0" smtClean="0"/>
              <a:t/>
            </a:r>
            <a:br>
              <a:rPr lang="it-IT" altLang="it-IT" sz="2800" dirty="0" smtClean="0"/>
            </a:br>
            <a:r>
              <a:rPr lang="it-IT" altLang="it-IT" sz="2800" dirty="0" smtClean="0"/>
              <a:t>Stratificazione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1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50"/>
    </mc:Choice>
    <mc:Fallback>
      <p:transition spd="slow" advTm="73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70457" y="1106424"/>
            <a:ext cx="8054087" cy="584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74675" indent="-574675">
              <a:lnSpc>
                <a:spcPct val="120000"/>
              </a:lnSpc>
              <a:spcAft>
                <a:spcPct val="50000"/>
              </a:spcAft>
              <a:defRPr/>
            </a:pPr>
            <a: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L5	Linguaggi di alto livello</a:t>
            </a:r>
            <a:b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 livello di macchina virtuale normalmente usato dal programmatore di applicazioni eseguite dal sistema di calcolo</a:t>
            </a:r>
          </a:p>
          <a:p>
            <a:pPr marL="574675" indent="-574675">
              <a:lnSpc>
                <a:spcPct val="120000"/>
              </a:lnSpc>
              <a:spcAft>
                <a:spcPct val="50000"/>
              </a:spcAft>
              <a:defRPr/>
            </a:pPr>
            <a: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L4	</a:t>
            </a:r>
            <a:r>
              <a:rPr lang="it-IT" sz="2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Assembler</a:t>
            </a:r>
            <a: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 librerie</a:t>
            </a:r>
            <a:b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 livello di macchina virtuale più basso utilizzabile dal programmatore di applicazioni eseguite dal sistema di calcolo</a:t>
            </a: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74675" indent="-574675">
              <a:lnSpc>
                <a:spcPct val="120000"/>
              </a:lnSpc>
              <a:spcAft>
                <a:spcPct val="50000"/>
              </a:spcAft>
              <a:defRPr/>
            </a:pPr>
            <a: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L3	Nucleo del sistema operativo</a:t>
            </a:r>
            <a:b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 livello di macchina virtuale che permette l’attivazione di programmi indipendenti (processi), l’eventuale interazione fra processi, e l’uso delle risorse fisiche del sistema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(per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dischi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da parte dei  processi attraverso operazioni astratte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(per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lettura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scrittura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file)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realizzate d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 S.O.</a:t>
            </a: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74675" indent="-574675">
              <a:lnSpc>
                <a:spcPct val="120000"/>
              </a:lnSpc>
              <a:spcAft>
                <a:spcPct val="50000"/>
              </a:spcAft>
              <a:defRPr/>
            </a:pPr>
            <a: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L2	Linguaggio macchina convenzionale</a:t>
            </a:r>
            <a:b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(o </a:t>
            </a:r>
            <a:r>
              <a:rPr lang="en-GB" sz="2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Instruction Set Architecture – ISA</a:t>
            </a:r>
            <a:r>
              <a:rPr lang="en-GB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 </a:t>
            </a:r>
            <a:r>
              <a:rPr lang="it-IT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livello di definizione delle istruzioni base del computer e degli altri dispositivi fisici che compongono il sistema</a:t>
            </a:r>
          </a:p>
          <a:p>
            <a:pPr marL="574675" indent="-574675">
              <a:lnSpc>
                <a:spcPct val="120000"/>
              </a:lnSpc>
              <a:spcAft>
                <a:spcPct val="50000"/>
              </a:spcAft>
              <a:defRPr/>
            </a:pPr>
            <a:r>
              <a:rPr lang="it-IT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L1	</a:t>
            </a:r>
            <a:r>
              <a:rPr lang="it-IT" sz="20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it-IT" sz="2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r>
              <a:rPr lang="it-IT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it-IT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livello di definizione del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funzion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svolte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circuiti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compongono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l’hardware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sistema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interconnession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meccanismi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spostamento di informazioni tra registri, ALU, ecc.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 path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o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cammino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dati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),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segnali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li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controllano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infine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meccanismo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sequenzializzazione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un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microprogramma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).</a:t>
            </a:r>
            <a:endParaRPr lang="it-IT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 idx="4294967295"/>
          </p:nvPr>
        </p:nvSpPr>
        <p:spPr>
          <a:xfrm rot="16200000">
            <a:off x="-3422651" y="2135188"/>
            <a:ext cx="7772401" cy="1143000"/>
          </a:xfrm>
        </p:spPr>
        <p:txBody>
          <a:bodyPr/>
          <a:lstStyle/>
          <a:p>
            <a:pPr eaLnBrk="1" hangingPunct="1">
              <a:defRPr/>
            </a:pPr>
            <a:r>
              <a:rPr lang="it-IT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Livelli Convenzionali</a:t>
            </a:r>
            <a:endParaRPr lang="it-IT" sz="2800" b="1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607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70"/>
    </mc:Choice>
    <mc:Fallback>
      <p:transition spd="slow" advTm="9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218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Segnaposto contenuto 4" descr="TananbaumCopertinaDalSito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4572"/>
          <a:stretch>
            <a:fillRect/>
          </a:stretch>
        </p:blipFill>
        <p:spPr bwMode="auto">
          <a:xfrm>
            <a:off x="1846263" y="982932"/>
            <a:ext cx="5238877" cy="52725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CasellaDiTesto 5"/>
          <p:cNvSpPr txBox="1">
            <a:spLocks noChangeArrowheads="1"/>
          </p:cNvSpPr>
          <p:nvPr/>
        </p:nvSpPr>
        <p:spPr bwMode="auto">
          <a:xfrm>
            <a:off x="6726176" y="1418656"/>
            <a:ext cx="1631440" cy="361893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5500"/>
              </a:lnSpc>
            </a:pPr>
            <a:r>
              <a:rPr lang="it-IT" altLang="it-IT" sz="2800" b="1" dirty="0"/>
              <a:t>L4</a:t>
            </a:r>
          </a:p>
          <a:p>
            <a:pPr eaLnBrk="1" hangingPunct="1">
              <a:lnSpc>
                <a:spcPts val="5500"/>
              </a:lnSpc>
            </a:pPr>
            <a:r>
              <a:rPr lang="it-IT" altLang="it-IT" sz="2800" b="1" dirty="0"/>
              <a:t>L3</a:t>
            </a:r>
          </a:p>
          <a:p>
            <a:pPr eaLnBrk="1" hangingPunct="1">
              <a:lnSpc>
                <a:spcPts val="5500"/>
              </a:lnSpc>
            </a:pPr>
            <a:r>
              <a:rPr lang="it-IT" altLang="it-IT" sz="2800" b="1" dirty="0">
                <a:solidFill>
                  <a:srgbClr val="FF0000"/>
                </a:solidFill>
              </a:rPr>
              <a:t>L2</a:t>
            </a:r>
          </a:p>
          <a:p>
            <a:pPr eaLnBrk="1" hangingPunct="1">
              <a:lnSpc>
                <a:spcPts val="5500"/>
              </a:lnSpc>
            </a:pPr>
            <a:r>
              <a:rPr lang="it-IT" altLang="it-IT" sz="2800" b="1" dirty="0">
                <a:solidFill>
                  <a:srgbClr val="FF0000"/>
                </a:solidFill>
              </a:rPr>
              <a:t>L1</a:t>
            </a:r>
          </a:p>
          <a:p>
            <a:pPr eaLnBrk="1" hangingPunct="1">
              <a:lnSpc>
                <a:spcPts val="5500"/>
              </a:lnSpc>
            </a:pPr>
            <a:r>
              <a:rPr lang="it-IT" altLang="it-IT" sz="2800" b="1" dirty="0"/>
              <a:t>L0</a:t>
            </a:r>
          </a:p>
        </p:txBody>
      </p:sp>
      <p:sp>
        <p:nvSpPr>
          <p:cNvPr id="24582" name="CasellaDiTesto 6"/>
          <p:cNvSpPr txBox="1">
            <a:spLocks noChangeArrowheads="1"/>
          </p:cNvSpPr>
          <p:nvPr/>
        </p:nvSpPr>
        <p:spPr bwMode="auto">
          <a:xfrm>
            <a:off x="5681136" y="5018416"/>
            <a:ext cx="146420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b="1">
                <a:solidFill>
                  <a:srgbClr val="FF0000"/>
                </a:solidFill>
              </a:rPr>
              <a:t>Pipeline</a:t>
            </a:r>
          </a:p>
        </p:txBody>
      </p:sp>
      <p:sp>
        <p:nvSpPr>
          <p:cNvPr id="24583" name="CasellaDiTesto 7"/>
          <p:cNvSpPr txBox="1">
            <a:spLocks noChangeArrowheads="1"/>
          </p:cNvSpPr>
          <p:nvPr/>
        </p:nvSpPr>
        <p:spPr bwMode="auto">
          <a:xfrm>
            <a:off x="765176" y="3574164"/>
            <a:ext cx="1351025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b="1">
                <a:solidFill>
                  <a:srgbClr val="FF0000"/>
                </a:solidFill>
              </a:rPr>
              <a:t>Previsione</a:t>
            </a:r>
          </a:p>
          <a:p>
            <a:pPr eaLnBrk="1" hangingPunct="1"/>
            <a:r>
              <a:rPr lang="it-IT" altLang="it-IT" b="1">
                <a:solidFill>
                  <a:srgbClr val="FF0000"/>
                </a:solidFill>
              </a:rPr>
              <a:t>delle</a:t>
            </a:r>
          </a:p>
          <a:p>
            <a:pPr eaLnBrk="1" hangingPunct="1"/>
            <a:r>
              <a:rPr lang="it-IT" altLang="it-IT" b="1">
                <a:solidFill>
                  <a:srgbClr val="FF0000"/>
                </a:solidFill>
              </a:rPr>
              <a:t>diramazioni</a:t>
            </a:r>
          </a:p>
        </p:txBody>
      </p:sp>
      <p:sp>
        <p:nvSpPr>
          <p:cNvPr id="24584" name="CasellaDiTesto 8"/>
          <p:cNvSpPr txBox="1">
            <a:spLocks noChangeArrowheads="1"/>
          </p:cNvSpPr>
          <p:nvPr/>
        </p:nvSpPr>
        <p:spPr bwMode="auto">
          <a:xfrm>
            <a:off x="5790251" y="5671617"/>
            <a:ext cx="1355089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it-IT" b="1" dirty="0">
                <a:solidFill>
                  <a:srgbClr val="FF0000"/>
                </a:solidFill>
              </a:rPr>
              <a:t>Cache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8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13"/>
    </mc:Choice>
    <mc:Fallback>
      <p:transition spd="slow" advTm="21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olo 3"/>
          <p:cNvSpPr>
            <a:spLocks noGrp="1"/>
          </p:cNvSpPr>
          <p:nvPr>
            <p:ph type="title"/>
          </p:nvPr>
        </p:nvSpPr>
        <p:spPr>
          <a:xfrm>
            <a:off x="-628967" y="895604"/>
            <a:ext cx="8229600" cy="1143000"/>
          </a:xfrm>
        </p:spPr>
        <p:txBody>
          <a:bodyPr/>
          <a:lstStyle/>
          <a:p>
            <a:r>
              <a:rPr lang="it-IT" altLang="it-IT" sz="3200" dirty="0" smtClean="0"/>
              <a:t>Codice Binario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>
          <a:xfrm>
            <a:off x="285560" y="2015998"/>
            <a:ext cx="4038600" cy="45259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it-IT" sz="2200" dirty="0" smtClean="0">
                <a:solidFill>
                  <a:srgbClr val="FF0000"/>
                </a:solidFill>
              </a:rPr>
              <a:t>Tutti i livelli bassi utilizzano linguaggi puramente binari</a:t>
            </a:r>
            <a:r>
              <a:rPr lang="it-IT" sz="2200" dirty="0" smtClean="0"/>
              <a:t>. </a:t>
            </a:r>
          </a:p>
          <a:p>
            <a:pPr lvl="1">
              <a:defRPr/>
            </a:pPr>
            <a:r>
              <a:rPr lang="it-IT" sz="1800" dirty="0" smtClean="0"/>
              <a:t>Solo i livelli </a:t>
            </a:r>
            <a:r>
              <a:rPr lang="it-IT" sz="1800" b="1" dirty="0" smtClean="0"/>
              <a:t>da L4 in su sono basati su una codifica simbolica </a:t>
            </a:r>
            <a:r>
              <a:rPr lang="it-IT" sz="1800" dirty="0" smtClean="0"/>
              <a:t>(anche se evidentemente deve prima o poi essere tradotta in forma binaria per essere elaborata da un calcolatore).</a:t>
            </a:r>
          </a:p>
          <a:p>
            <a:pPr>
              <a:defRPr/>
            </a:pPr>
            <a:r>
              <a:rPr lang="it-IT" sz="2200" dirty="0" smtClean="0"/>
              <a:t>Nel corso </a:t>
            </a:r>
            <a:r>
              <a:rPr lang="it-IT" sz="2200" b="1" i="1" dirty="0" smtClean="0"/>
              <a:t>si presuppone </a:t>
            </a:r>
            <a:r>
              <a:rPr lang="it-IT" sz="2200" dirty="0" smtClean="0"/>
              <a:t>una </a:t>
            </a:r>
            <a:r>
              <a:rPr lang="it-IT" sz="2200" b="1" i="1" dirty="0" smtClean="0"/>
              <a:t>ottima padronanza della codifica binaria </a:t>
            </a:r>
            <a:r>
              <a:rPr lang="it-IT" sz="2200" dirty="0" smtClean="0"/>
              <a:t>di interi e relative operazioni aritmetiche, e la capacità di passare da base decimale a base 2,8 o 16. Inoltre si presuppone la conoscenza della codifica ASCII.</a:t>
            </a:r>
          </a:p>
          <a:p>
            <a:pPr>
              <a:defRPr/>
            </a:pPr>
            <a:endParaRPr lang="it-IT" sz="2200" dirty="0"/>
          </a:p>
        </p:txBody>
      </p:sp>
      <p:pic>
        <p:nvPicPr>
          <p:cNvPr id="7" name="Picture 4" descr="ProgrammersProgramInBinary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765175"/>
            <a:ext cx="35179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sellaDiTesto 5"/>
          <p:cNvSpPr txBox="1">
            <a:spLocks noChangeArrowheads="1"/>
          </p:cNvSpPr>
          <p:nvPr/>
        </p:nvSpPr>
        <p:spPr bwMode="auto">
          <a:xfrm>
            <a:off x="4500563" y="4652963"/>
            <a:ext cx="4572000" cy="2003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500"/>
              </a:spcAft>
            </a:pPr>
            <a:r>
              <a:rPr lang="it-IT" altLang="it-IT" sz="2000" b="1" i="1"/>
              <a:t>Ci sono solamente 10 tipi di persone nel mondo: chi comprende il sistema binario e chi no </a:t>
            </a:r>
          </a:p>
          <a:p>
            <a:pPr eaLnBrk="1" hangingPunct="1"/>
            <a:r>
              <a:rPr lang="en-US" altLang="it-IT" sz="2000" i="1"/>
              <a:t>There are only 10 types of people in the world: those who understand binary and those who don't </a:t>
            </a:r>
            <a:endParaRPr lang="it-IT" altLang="it-IT" sz="2000" b="1" i="1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69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67"/>
    </mc:Choice>
    <mc:Fallback>
      <p:transition spd="slow" advTm="4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41300" y="981075"/>
            <a:ext cx="4330700" cy="3095625"/>
          </a:xfrm>
        </p:spPr>
        <p:txBody>
          <a:bodyPr>
            <a:normAutofit fontScale="850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GB" sz="2400" dirty="0" smtClean="0">
                <a:solidFill>
                  <a:srgbClr val="000099"/>
                </a:solidFill>
              </a:rPr>
              <a:t>Se </a:t>
            </a:r>
            <a:r>
              <a:rPr lang="en-GB" sz="2400" dirty="0" err="1" smtClean="0">
                <a:solidFill>
                  <a:srgbClr val="000099"/>
                </a:solidFill>
              </a:rPr>
              <a:t>avete</a:t>
            </a:r>
            <a:r>
              <a:rPr lang="en-GB" sz="2400" dirty="0" smtClean="0">
                <a:solidFill>
                  <a:srgbClr val="000099"/>
                </a:solidFill>
              </a:rPr>
              <a:t> </a:t>
            </a:r>
            <a:r>
              <a:rPr lang="en-GB" sz="2400" dirty="0" err="1" smtClean="0">
                <a:solidFill>
                  <a:srgbClr val="000099"/>
                </a:solidFill>
              </a:rPr>
              <a:t>l’edizione</a:t>
            </a:r>
            <a:r>
              <a:rPr lang="en-GB" sz="2400" dirty="0" smtClean="0">
                <a:solidFill>
                  <a:srgbClr val="000099"/>
                </a:solidFill>
              </a:rPr>
              <a:t> </a:t>
            </a:r>
            <a:r>
              <a:rPr lang="en-GB" sz="2400" dirty="0" err="1" smtClean="0">
                <a:solidFill>
                  <a:srgbClr val="000099"/>
                </a:solidFill>
              </a:rPr>
              <a:t>precedene</a:t>
            </a:r>
            <a:r>
              <a:rPr lang="en-GB" sz="2400" dirty="0" smtClean="0">
                <a:solidFill>
                  <a:srgbClr val="000099"/>
                </a:solidFill>
              </a:rPr>
              <a:t> </a:t>
            </a:r>
            <a:r>
              <a:rPr lang="en-GB" sz="2400" dirty="0" err="1" smtClean="0">
                <a:solidFill>
                  <a:srgbClr val="000099"/>
                </a:solidFill>
              </a:rPr>
              <a:t>va</a:t>
            </a:r>
            <a:r>
              <a:rPr lang="en-GB" sz="2400" dirty="0" smtClean="0">
                <a:solidFill>
                  <a:srgbClr val="000099"/>
                </a:solidFill>
              </a:rPr>
              <a:t> bene </a:t>
            </a:r>
            <a:r>
              <a:rPr lang="en-GB" sz="2400" dirty="0" err="1" smtClean="0">
                <a:solidFill>
                  <a:srgbClr val="000099"/>
                </a:solidFill>
              </a:rPr>
              <a:t>ugualmente</a:t>
            </a:r>
            <a:r>
              <a:rPr lang="en-GB" sz="2400" dirty="0" smtClean="0">
                <a:solidFill>
                  <a:srgbClr val="000099"/>
                </a:solidFill>
              </a:rPr>
              <a:t> (</a:t>
            </a:r>
            <a:r>
              <a:rPr lang="en-GB" sz="2400" dirty="0" err="1" smtClean="0">
                <a:solidFill>
                  <a:srgbClr val="000099"/>
                </a:solidFill>
              </a:rPr>
              <a:t>anche</a:t>
            </a:r>
            <a:r>
              <a:rPr lang="en-GB" sz="2400" dirty="0" smtClean="0">
                <a:solidFill>
                  <a:srgbClr val="000099"/>
                </a:solidFill>
              </a:rPr>
              <a:t> se </a:t>
            </a:r>
            <a:r>
              <a:rPr lang="en-GB" sz="2400" dirty="0" err="1" smtClean="0">
                <a:solidFill>
                  <a:srgbClr val="000099"/>
                </a:solidFill>
              </a:rPr>
              <a:t>gli</a:t>
            </a:r>
            <a:r>
              <a:rPr lang="en-GB" sz="2400" dirty="0" smtClean="0">
                <a:solidFill>
                  <a:srgbClr val="000099"/>
                </a:solidFill>
              </a:rPr>
              <a:t> </a:t>
            </a:r>
            <a:r>
              <a:rPr lang="en-GB" sz="2400" dirty="0" err="1" smtClean="0">
                <a:solidFill>
                  <a:srgbClr val="000099"/>
                </a:solidFill>
              </a:rPr>
              <a:t>esempi</a:t>
            </a:r>
            <a:r>
              <a:rPr lang="en-GB" sz="2400" dirty="0" smtClean="0">
                <a:solidFill>
                  <a:srgbClr val="000099"/>
                </a:solidFill>
              </a:rPr>
              <a:t> di </a:t>
            </a:r>
            <a:r>
              <a:rPr lang="en-GB" sz="2400" dirty="0" err="1" smtClean="0">
                <a:solidFill>
                  <a:srgbClr val="000099"/>
                </a:solidFill>
              </a:rPr>
              <a:t>architetture</a:t>
            </a:r>
            <a:r>
              <a:rPr lang="en-GB" sz="2400" dirty="0" smtClean="0">
                <a:solidFill>
                  <a:srgbClr val="000099"/>
                </a:solidFill>
              </a:rPr>
              <a:t> </a:t>
            </a:r>
            <a:r>
              <a:rPr lang="en-GB" sz="2400" dirty="0" err="1" smtClean="0">
                <a:solidFill>
                  <a:srgbClr val="000099"/>
                </a:solidFill>
              </a:rPr>
              <a:t>reali</a:t>
            </a:r>
            <a:r>
              <a:rPr lang="en-GB" sz="2400" dirty="0" smtClean="0">
                <a:solidFill>
                  <a:srgbClr val="000099"/>
                </a:solidFill>
              </a:rPr>
              <a:t> </a:t>
            </a:r>
            <a:r>
              <a:rPr lang="en-GB" sz="2400" dirty="0" err="1" smtClean="0">
                <a:solidFill>
                  <a:srgbClr val="000099"/>
                </a:solidFill>
              </a:rPr>
              <a:t>sono</a:t>
            </a:r>
            <a:r>
              <a:rPr lang="en-GB" sz="2400" dirty="0" smtClean="0">
                <a:solidFill>
                  <a:srgbClr val="000099"/>
                </a:solidFill>
              </a:rPr>
              <a:t> </a:t>
            </a:r>
            <a:r>
              <a:rPr lang="en-GB" sz="2400" dirty="0" err="1" smtClean="0">
                <a:solidFill>
                  <a:srgbClr val="000099"/>
                </a:solidFill>
              </a:rPr>
              <a:t>meno</a:t>
            </a:r>
            <a:r>
              <a:rPr lang="en-GB" sz="2400" dirty="0" smtClean="0">
                <a:solidFill>
                  <a:srgbClr val="000099"/>
                </a:solidFill>
              </a:rPr>
              <a:t> </a:t>
            </a:r>
            <a:r>
              <a:rPr lang="en-GB" sz="2400" dirty="0" err="1" smtClean="0">
                <a:solidFill>
                  <a:srgbClr val="000099"/>
                </a:solidFill>
              </a:rPr>
              <a:t>aggiornati</a:t>
            </a:r>
            <a:r>
              <a:rPr lang="en-GB" sz="2400" dirty="0" smtClean="0">
                <a:solidFill>
                  <a:srgbClr val="000099"/>
                </a:solidFill>
              </a:rPr>
              <a:t>)</a:t>
            </a:r>
          </a:p>
          <a:p>
            <a:pPr marL="0" indent="0">
              <a:buFontTx/>
              <a:buNone/>
              <a:defRPr/>
            </a:pPr>
            <a:endParaRPr lang="en-GB" sz="2400" dirty="0" smtClean="0">
              <a:solidFill>
                <a:srgbClr val="000099"/>
              </a:solidFill>
            </a:endParaRPr>
          </a:p>
          <a:p>
            <a:pPr>
              <a:buFontTx/>
              <a:buNone/>
              <a:defRPr/>
            </a:pPr>
            <a:r>
              <a:rPr lang="en-GB" b="1" dirty="0" smtClean="0">
                <a:solidFill>
                  <a:srgbClr val="000099"/>
                </a:solidFill>
              </a:rPr>
              <a:t>LIBRO DI TESTO: </a:t>
            </a:r>
          </a:p>
          <a:p>
            <a:pPr>
              <a:buFontTx/>
              <a:buAutoNum type="alphaUcPeriod"/>
              <a:defRPr/>
            </a:pPr>
            <a:r>
              <a:rPr lang="en-GB" dirty="0" smtClean="0">
                <a:solidFill>
                  <a:srgbClr val="000099"/>
                </a:solidFill>
              </a:rPr>
              <a:t>S. </a:t>
            </a:r>
            <a:r>
              <a:rPr lang="en-GB" dirty="0" err="1" smtClean="0">
                <a:solidFill>
                  <a:srgbClr val="000099"/>
                </a:solidFill>
              </a:rPr>
              <a:t>Tanenbaum</a:t>
            </a:r>
            <a:r>
              <a:rPr lang="en-GB" dirty="0" smtClean="0">
                <a:solidFill>
                  <a:srgbClr val="000099"/>
                </a:solidFill>
              </a:rPr>
              <a:t>: </a:t>
            </a:r>
          </a:p>
          <a:p>
            <a:pPr>
              <a:buFontTx/>
              <a:buNone/>
              <a:defRPr/>
            </a:pPr>
            <a:r>
              <a:rPr lang="en-GB" i="1" dirty="0" err="1" smtClean="0">
                <a:solidFill>
                  <a:srgbClr val="000099"/>
                </a:solidFill>
              </a:rPr>
              <a:t>Architettura</a:t>
            </a:r>
            <a:r>
              <a:rPr lang="en-GB" i="1" dirty="0" smtClean="0">
                <a:solidFill>
                  <a:srgbClr val="000099"/>
                </a:solidFill>
              </a:rPr>
              <a:t> </a:t>
            </a:r>
            <a:r>
              <a:rPr lang="en-GB" i="1" dirty="0" err="1" smtClean="0">
                <a:solidFill>
                  <a:srgbClr val="000099"/>
                </a:solidFill>
              </a:rPr>
              <a:t>dei</a:t>
            </a:r>
            <a:r>
              <a:rPr lang="en-GB" i="1" dirty="0" smtClean="0">
                <a:solidFill>
                  <a:srgbClr val="000099"/>
                </a:solidFill>
              </a:rPr>
              <a:t> </a:t>
            </a:r>
          </a:p>
          <a:p>
            <a:pPr>
              <a:buFontTx/>
              <a:buNone/>
              <a:defRPr/>
            </a:pPr>
            <a:r>
              <a:rPr lang="en-GB" i="1" dirty="0" err="1" smtClean="0">
                <a:solidFill>
                  <a:srgbClr val="000099"/>
                </a:solidFill>
              </a:rPr>
              <a:t>calcolatori</a:t>
            </a:r>
            <a:r>
              <a:rPr lang="en-GB" i="1" dirty="0" smtClean="0">
                <a:solidFill>
                  <a:srgbClr val="000099"/>
                </a:solidFill>
              </a:rPr>
              <a:t>: un </a:t>
            </a:r>
            <a:r>
              <a:rPr lang="en-GB" i="1" dirty="0" err="1" smtClean="0">
                <a:solidFill>
                  <a:srgbClr val="000099"/>
                </a:solidFill>
              </a:rPr>
              <a:t>approccio</a:t>
            </a:r>
            <a:endParaRPr lang="en-GB" i="1" dirty="0" smtClean="0">
              <a:solidFill>
                <a:srgbClr val="000099"/>
              </a:solidFill>
            </a:endParaRPr>
          </a:p>
          <a:p>
            <a:pPr>
              <a:buFontTx/>
              <a:buNone/>
              <a:defRPr/>
            </a:pPr>
            <a:r>
              <a:rPr lang="en-GB" i="1" dirty="0" err="1" smtClean="0">
                <a:solidFill>
                  <a:srgbClr val="000099"/>
                </a:solidFill>
              </a:rPr>
              <a:t>strutturale</a:t>
            </a:r>
            <a:r>
              <a:rPr lang="en-GB" i="1" dirty="0" smtClean="0">
                <a:solidFill>
                  <a:srgbClr val="000099"/>
                </a:solidFill>
              </a:rPr>
              <a:t> </a:t>
            </a:r>
            <a:r>
              <a:rPr lang="en-GB" dirty="0" smtClean="0">
                <a:solidFill>
                  <a:srgbClr val="000099"/>
                </a:solidFill>
              </a:rPr>
              <a:t>5</a:t>
            </a:r>
            <a:r>
              <a:rPr lang="en-GB" baseline="30000" dirty="0" smtClean="0">
                <a:solidFill>
                  <a:srgbClr val="000099"/>
                </a:solidFill>
              </a:rPr>
              <a:t>a</a:t>
            </a:r>
            <a:r>
              <a:rPr lang="en-GB" dirty="0" smtClean="0">
                <a:solidFill>
                  <a:srgbClr val="000099"/>
                </a:solidFill>
              </a:rPr>
              <a:t> ed.</a:t>
            </a:r>
            <a:endParaRPr lang="it-IT" dirty="0" smtClean="0">
              <a:solidFill>
                <a:srgbClr val="000099"/>
              </a:solidFill>
            </a:endParaRPr>
          </a:p>
          <a:p>
            <a:pPr>
              <a:defRPr/>
            </a:pPr>
            <a:endParaRPr lang="it-IT" dirty="0"/>
          </a:p>
        </p:txBody>
      </p:sp>
      <p:pic>
        <p:nvPicPr>
          <p:cNvPr id="5123" name="Immagine 4" descr="Tanenbaum-copertina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/>
          <a:stretch>
            <a:fillRect/>
          </a:stretch>
        </p:blipFill>
        <p:spPr bwMode="auto">
          <a:xfrm>
            <a:off x="4928616" y="830452"/>
            <a:ext cx="3858768" cy="554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4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30"/>
    </mc:Choice>
    <mc:Fallback>
      <p:transition spd="slow" advTm="2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 txBox="1">
            <a:spLocks/>
          </p:cNvSpPr>
          <p:nvPr/>
        </p:nvSpPr>
        <p:spPr bwMode="auto">
          <a:xfrm>
            <a:off x="457200" y="2276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22268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22268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22268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22268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22268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it-IT" kern="0" smtClean="0"/>
              <a:t>INTRODUZIONE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5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13"/>
    </mc:Choice>
    <mc:Fallback>
      <p:transition spd="slow" advTm="33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smtClean="0"/>
              <a:t>Obiettivo del corso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defRPr/>
            </a:pPr>
            <a:r>
              <a:rPr lang="it-IT" dirty="0" smtClean="0"/>
              <a:t>Presentare:</a:t>
            </a:r>
          </a:p>
          <a:p>
            <a:pPr lvl="1" algn="just">
              <a:defRPr/>
            </a:pPr>
            <a:r>
              <a:rPr lang="it-IT" dirty="0" smtClean="0"/>
              <a:t> </a:t>
            </a:r>
            <a:r>
              <a:rPr lang="it-IT" dirty="0"/>
              <a:t>le principali caratteristiche dell’architettura dei moderni processori seguendo un approccio strutturato, basato sull’idea di costruire macchine con linguaggi sempre più evoluti a partire da una macchina di base molto semplice (hardware</a:t>
            </a:r>
            <a:r>
              <a:rPr lang="it-IT" dirty="0" smtClean="0"/>
              <a:t>)</a:t>
            </a:r>
          </a:p>
          <a:p>
            <a:pPr lvl="1" algn="just">
              <a:defRPr/>
            </a:pPr>
            <a:r>
              <a:rPr lang="it-IT" dirty="0" smtClean="0"/>
              <a:t>Questo si ottiene </a:t>
            </a:r>
            <a:r>
              <a:rPr lang="it-IT" dirty="0"/>
              <a:t>attraverso la realizzazione di diversi strati (software) che rendono disponibili istruzioni sempre più potenti</a:t>
            </a:r>
          </a:p>
          <a:p>
            <a:pPr algn="just">
              <a:defRPr/>
            </a:pPr>
            <a:r>
              <a:rPr lang="it-IT" dirty="0" smtClean="0"/>
              <a:t>Illustrare:</a:t>
            </a:r>
          </a:p>
          <a:p>
            <a:pPr lvl="1" algn="just">
              <a:defRPr/>
            </a:pPr>
            <a:r>
              <a:rPr lang="it-IT" dirty="0" smtClean="0"/>
              <a:t> </a:t>
            </a:r>
            <a:r>
              <a:rPr lang="it-IT" dirty="0"/>
              <a:t>l’evoluzione dell’architettura dei  processori dal punto di vista del miglioramento delle prestazioni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31"/>
    </mc:Choice>
    <mc:Fallback>
      <p:transition spd="slow" advTm="38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>
          <a:xfrm>
            <a:off x="521208" y="706374"/>
            <a:ext cx="8229600" cy="1143000"/>
          </a:xfrm>
        </p:spPr>
        <p:txBody>
          <a:bodyPr/>
          <a:lstStyle/>
          <a:p>
            <a:r>
              <a:rPr lang="it-IT" altLang="it-IT" dirty="0" smtClean="0"/>
              <a:t>Cosa mi aspetto Sappiate alla fine del corso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7698" y="1849375"/>
            <a:ext cx="8229600" cy="4597146"/>
          </a:xfrm>
        </p:spPr>
        <p:txBody>
          <a:bodyPr>
            <a:normAutofit fontScale="92500" lnSpcReduction="10000"/>
          </a:bodyPr>
          <a:lstStyle/>
          <a:p>
            <a:pPr algn="just">
              <a:spcBef>
                <a:spcPts val="300"/>
              </a:spcBef>
              <a:defRPr/>
            </a:pPr>
            <a:r>
              <a:rPr lang="it-IT" sz="2200" dirty="0" smtClean="0"/>
              <a:t>Conosciate gli </a:t>
            </a:r>
            <a:r>
              <a:rPr lang="it-IT" sz="2200" b="1" dirty="0"/>
              <a:t>elementi di base che costituiscono l’architettura di un processore</a:t>
            </a:r>
            <a:r>
              <a:rPr lang="it-IT" sz="2200" dirty="0"/>
              <a:t> e </a:t>
            </a:r>
            <a:r>
              <a:rPr lang="it-IT" sz="2200" b="1" dirty="0"/>
              <a:t>come interagiscono</a:t>
            </a:r>
          </a:p>
          <a:p>
            <a:pPr algn="just">
              <a:spcBef>
                <a:spcPts val="300"/>
              </a:spcBef>
              <a:defRPr/>
            </a:pPr>
            <a:r>
              <a:rPr lang="it-IT" sz="2200" dirty="0" smtClean="0"/>
              <a:t>Sappiate </a:t>
            </a:r>
            <a:r>
              <a:rPr lang="it-IT" sz="2200" dirty="0"/>
              <a:t>descrivere </a:t>
            </a:r>
            <a:r>
              <a:rPr lang="it-IT" sz="2200" b="1" dirty="0"/>
              <a:t>il meccanismo di funzionamento di un processore </a:t>
            </a:r>
            <a:r>
              <a:rPr lang="it-IT" sz="2200" b="1" dirty="0" err="1"/>
              <a:t>microprogrammato</a:t>
            </a:r>
            <a:r>
              <a:rPr lang="it-IT" sz="2200" dirty="0"/>
              <a:t> (esempio MIC1)</a:t>
            </a:r>
          </a:p>
          <a:p>
            <a:pPr algn="just">
              <a:spcBef>
                <a:spcPts val="300"/>
              </a:spcBef>
              <a:defRPr/>
            </a:pPr>
            <a:r>
              <a:rPr lang="it-IT" sz="2200" dirty="0" smtClean="0"/>
              <a:t>Sappiate </a:t>
            </a:r>
            <a:r>
              <a:rPr lang="it-IT" sz="2200" b="1" dirty="0"/>
              <a:t>realizzare semplici programmi </a:t>
            </a:r>
            <a:r>
              <a:rPr lang="it-IT" sz="2200" b="1" dirty="0" smtClean="0"/>
              <a:t>nel linguaggio IJVM </a:t>
            </a:r>
            <a:r>
              <a:rPr lang="it-IT" sz="2200" dirty="0" smtClean="0"/>
              <a:t>e comprendere il linguaggio MAL essendo in grado di commentarne l’esecuzione </a:t>
            </a:r>
            <a:r>
              <a:rPr lang="it-IT" sz="2200" dirty="0"/>
              <a:t>tramite l’emulatore</a:t>
            </a:r>
          </a:p>
          <a:p>
            <a:pPr algn="just">
              <a:spcBef>
                <a:spcPts val="300"/>
              </a:spcBef>
              <a:defRPr/>
            </a:pPr>
            <a:r>
              <a:rPr lang="it-IT" sz="2200" dirty="0" smtClean="0"/>
              <a:t>Sappiate </a:t>
            </a:r>
            <a:r>
              <a:rPr lang="it-IT" sz="2200" b="1" dirty="0"/>
              <a:t>descrivere le principali caratteristiche dei linguaggi macchina </a:t>
            </a:r>
            <a:r>
              <a:rPr lang="it-IT" sz="2200" dirty="0"/>
              <a:t>(</a:t>
            </a:r>
            <a:r>
              <a:rPr lang="it-IT" sz="2200" dirty="0" err="1"/>
              <a:t>Instruction</a:t>
            </a:r>
            <a:r>
              <a:rPr lang="it-IT" sz="2200" dirty="0"/>
              <a:t> Set Architecture) e </a:t>
            </a:r>
            <a:r>
              <a:rPr lang="it-IT" sz="2200" b="1" dirty="0"/>
              <a:t>discutere i pro e i contro delle scelte alternative nel progetto di tali linguaggi</a:t>
            </a:r>
          </a:p>
          <a:p>
            <a:pPr algn="just">
              <a:spcBef>
                <a:spcPts val="300"/>
              </a:spcBef>
              <a:defRPr/>
            </a:pPr>
            <a:r>
              <a:rPr lang="it-IT" sz="2200" dirty="0" smtClean="0"/>
              <a:t>Saper spiegare </a:t>
            </a:r>
            <a:r>
              <a:rPr lang="it-IT" sz="2200" b="1" dirty="0"/>
              <a:t>le caratteristiche salienti delle architetture con pipeline </a:t>
            </a:r>
            <a:r>
              <a:rPr lang="it-IT" sz="2200" dirty="0"/>
              <a:t>ed </a:t>
            </a:r>
            <a:r>
              <a:rPr lang="it-IT" sz="2200" b="1" dirty="0"/>
              <a:t>esemplificare l’esecuzione in pipeline di microcodice su MIC3</a:t>
            </a:r>
          </a:p>
          <a:p>
            <a:pPr algn="just">
              <a:spcBef>
                <a:spcPts val="300"/>
              </a:spcBef>
              <a:defRPr/>
            </a:pPr>
            <a:r>
              <a:rPr lang="it-IT" sz="2200" dirty="0" smtClean="0"/>
              <a:t>Saper spiegare </a:t>
            </a:r>
            <a:r>
              <a:rPr lang="it-IT" sz="2200" b="1" dirty="0"/>
              <a:t>lo scopo e il meccanismo di funzionamento delle memorie </a:t>
            </a:r>
            <a:r>
              <a:rPr lang="it-IT" sz="2200" dirty="0"/>
              <a:t>cache e descrivere le differenze tra i diversi tipi di </a:t>
            </a:r>
            <a:r>
              <a:rPr lang="it-IT" sz="2200" dirty="0" smtClean="0"/>
              <a:t>cache</a:t>
            </a:r>
          </a:p>
          <a:p>
            <a:pPr algn="just">
              <a:spcBef>
                <a:spcPts val="300"/>
              </a:spcBef>
              <a:defRPr/>
            </a:pPr>
            <a:r>
              <a:rPr lang="it-IT" sz="2200" dirty="0" smtClean="0"/>
              <a:t>Saper spiegare il </a:t>
            </a:r>
            <a:r>
              <a:rPr lang="it-IT" sz="2200" b="1" dirty="0" smtClean="0"/>
              <a:t>meccanismo di funzionamento di un assemblatore</a:t>
            </a:r>
            <a:endParaRPr lang="it-IT" sz="2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8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07"/>
    </mc:Choice>
    <mc:Fallback>
      <p:transition spd="slow" advTm="98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olo 1"/>
          <p:cNvSpPr>
            <a:spLocks noGrp="1"/>
          </p:cNvSpPr>
          <p:nvPr>
            <p:ph type="title"/>
          </p:nvPr>
        </p:nvSpPr>
        <p:spPr>
          <a:xfrm>
            <a:off x="457200" y="792544"/>
            <a:ext cx="8229600" cy="1143000"/>
          </a:xfrm>
        </p:spPr>
        <p:txBody>
          <a:bodyPr/>
          <a:lstStyle/>
          <a:p>
            <a:r>
              <a:rPr lang="it-IT" altLang="it-IT" dirty="0" smtClean="0"/>
              <a:t>Programma del corso 1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86384" y="2149666"/>
            <a:ext cx="7141464" cy="391280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it-IT" dirty="0" smtClean="0"/>
              <a:t>Organizzazione «stratificata» delle architetture degli elaboratori e processori </a:t>
            </a:r>
            <a:r>
              <a:rPr lang="it-IT" dirty="0" err="1" smtClean="0"/>
              <a:t>microprogrammati</a:t>
            </a:r>
            <a:r>
              <a:rPr lang="it-IT" dirty="0" smtClean="0"/>
              <a:t>.</a:t>
            </a:r>
          </a:p>
          <a:p>
            <a:pPr>
              <a:defRPr/>
            </a:pPr>
            <a:r>
              <a:rPr lang="it-IT" dirty="0" smtClean="0"/>
              <a:t>Un esempio di processore </a:t>
            </a:r>
            <a:r>
              <a:rPr lang="it-IT" dirty="0" err="1" smtClean="0"/>
              <a:t>microprogrammato</a:t>
            </a:r>
            <a:r>
              <a:rPr lang="it-IT" dirty="0" smtClean="0"/>
              <a:t>: MIC1 ed il suo «linguaggio macchina» IJVM realizzato attraverso un </a:t>
            </a:r>
            <a:r>
              <a:rPr lang="it-IT" dirty="0" err="1" smtClean="0"/>
              <a:t>microinterprete</a:t>
            </a:r>
            <a:r>
              <a:rPr lang="it-IT" dirty="0" smtClean="0"/>
              <a:t>.</a:t>
            </a:r>
          </a:p>
          <a:p>
            <a:pPr>
              <a:defRPr/>
            </a:pPr>
            <a:r>
              <a:rPr lang="it-IT" dirty="0" smtClean="0"/>
              <a:t>Il </a:t>
            </a:r>
            <a:r>
              <a:rPr lang="it-IT" dirty="0" err="1" smtClean="0"/>
              <a:t>microinterprete</a:t>
            </a:r>
            <a:r>
              <a:rPr lang="it-IT" dirty="0" smtClean="0"/>
              <a:t> di IJVM nel linguaggio MAL eseguito dall’hardware</a:t>
            </a:r>
          </a:p>
          <a:p>
            <a:pPr>
              <a:defRPr/>
            </a:pPr>
            <a:r>
              <a:rPr lang="it-IT" dirty="0" smtClean="0"/>
              <a:t>Ottimizzazione delle prestazioni: pipeline, cache, architetture superscalari ed esecuzione fuori ordine. Esempi: MIC-2, MIC-3, MIC-4</a:t>
            </a:r>
          </a:p>
          <a:p>
            <a:pPr marL="0" indent="0">
              <a:buFontTx/>
              <a:buNone/>
              <a:defRPr/>
            </a:pPr>
            <a:r>
              <a:rPr lang="it-IT" dirty="0" smtClean="0"/>
              <a:t>(capitolo 4 del libro di testo)</a:t>
            </a:r>
            <a:endParaRPr lang="it-IT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0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85"/>
    </mc:Choice>
    <mc:Fallback>
      <p:transition spd="slow" advTm="5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olo 1"/>
          <p:cNvSpPr>
            <a:spLocks noGrp="1"/>
          </p:cNvSpPr>
          <p:nvPr>
            <p:ph type="title"/>
          </p:nvPr>
        </p:nvSpPr>
        <p:spPr>
          <a:xfrm>
            <a:off x="457200" y="630936"/>
            <a:ext cx="8229600" cy="1143000"/>
          </a:xfrm>
        </p:spPr>
        <p:txBody>
          <a:bodyPr/>
          <a:lstStyle/>
          <a:p>
            <a:r>
              <a:rPr lang="it-IT" altLang="it-IT" dirty="0" smtClean="0"/>
              <a:t>Programma del corso </a:t>
            </a:r>
            <a:endParaRPr lang="it-IT" altLang="it-IT" sz="2800" dirty="0" smtClean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0825" y="1773936"/>
            <a:ext cx="8728583" cy="3877564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it-IT" dirty="0" smtClean="0"/>
              <a:t>L’</a:t>
            </a:r>
            <a:r>
              <a:rPr lang="it-IT" dirty="0" err="1" smtClean="0"/>
              <a:t>Instruction</a:t>
            </a:r>
            <a:r>
              <a:rPr lang="it-IT" dirty="0" smtClean="0"/>
              <a:t> Set Architecture: vincoli e principi di progettazione, modalità di indirizzamento, tipi e formato delle istruzioni.</a:t>
            </a:r>
          </a:p>
          <a:p>
            <a:pPr marL="0" indent="0">
              <a:buFontTx/>
              <a:buNone/>
              <a:defRPr/>
            </a:pPr>
            <a:r>
              <a:rPr lang="it-IT" dirty="0" smtClean="0"/>
              <a:t>(capitolo 5 del libro di testo)</a:t>
            </a:r>
          </a:p>
          <a:p>
            <a:pPr>
              <a:defRPr/>
            </a:pPr>
            <a:r>
              <a:rPr lang="it-IT" dirty="0" smtClean="0"/>
              <a:t>Il livello del linguaggio Assembler: (</a:t>
            </a:r>
            <a:r>
              <a:rPr lang="it-IT" i="1" dirty="0" smtClean="0"/>
              <a:t>se ci sarà tempo</a:t>
            </a:r>
            <a:r>
              <a:rPr lang="it-IT" dirty="0" smtClean="0"/>
              <a:t>) rappresentazione </a:t>
            </a:r>
            <a:r>
              <a:rPr lang="it-IT" dirty="0"/>
              <a:t>mnemonica del linguaggio </a:t>
            </a:r>
            <a:r>
              <a:rPr lang="it-IT" dirty="0" smtClean="0"/>
              <a:t>macchina, traduzione in due passi, collegamento e caricamento.</a:t>
            </a:r>
          </a:p>
          <a:p>
            <a:pPr marL="0" indent="0">
              <a:buFontTx/>
              <a:buNone/>
              <a:defRPr/>
            </a:pPr>
            <a:r>
              <a:rPr lang="it-IT" dirty="0" smtClean="0"/>
              <a:t>(capitolo 7 del libro di testo)</a:t>
            </a:r>
          </a:p>
          <a:p>
            <a:pPr>
              <a:defRPr/>
            </a:pPr>
            <a:r>
              <a:rPr lang="it-IT" dirty="0" smtClean="0"/>
              <a:t>Cercheremo di fare delle ESERCITAZIONI IN LABORATORIO</a:t>
            </a:r>
            <a:endParaRPr lang="it-IT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8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00"/>
    </mc:Choice>
    <mc:Fallback>
      <p:transition spd="slow" advTm="5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smtClean="0"/>
              <a:t>Organizzazione Lezioni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90167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  <a:defRPr/>
            </a:pPr>
            <a:r>
              <a:rPr lang="it-IT" dirty="0" smtClean="0"/>
              <a:t>Il corso si svolge prevalentemente in aula, ma cercheremo di fare anche delle lezioni in laboratorio:</a:t>
            </a:r>
          </a:p>
          <a:p>
            <a:pPr>
              <a:defRPr/>
            </a:pPr>
            <a:r>
              <a:rPr lang="it-IT" b="1" dirty="0" smtClean="0"/>
              <a:t>In laboratorio si utilizzerà un emulatore (implementato in Java) dell’architettura MIC1,</a:t>
            </a:r>
            <a:r>
              <a:rPr lang="it-IT" dirty="0" smtClean="0"/>
              <a:t> </a:t>
            </a:r>
            <a:r>
              <a:rPr lang="it-IT" b="1" dirty="0" smtClean="0"/>
              <a:t>programmabile sia a livello di microinterprete, sia a livello di linguaggio IJVM</a:t>
            </a:r>
            <a:r>
              <a:rPr lang="it-IT" dirty="0" smtClean="0"/>
              <a:t>.</a:t>
            </a:r>
          </a:p>
          <a:p>
            <a:pPr>
              <a:defRPr/>
            </a:pPr>
            <a:r>
              <a:rPr lang="it-IT" dirty="0" smtClean="0"/>
              <a:t>Il programma </a:t>
            </a:r>
            <a:r>
              <a:rPr lang="it-IT" b="1" dirty="0" smtClean="0"/>
              <a:t>d’esame comprende </a:t>
            </a:r>
            <a:r>
              <a:rPr lang="it-IT" dirty="0" smtClean="0"/>
              <a:t>sia la </a:t>
            </a:r>
            <a:r>
              <a:rPr lang="it-IT" b="1" dirty="0" smtClean="0"/>
              <a:t>parte teorica </a:t>
            </a:r>
            <a:r>
              <a:rPr lang="it-IT" dirty="0" smtClean="0"/>
              <a:t>che una </a:t>
            </a:r>
            <a:r>
              <a:rPr lang="it-IT" b="1" dirty="0" smtClean="0"/>
              <a:t>parte pratica </a:t>
            </a:r>
          </a:p>
          <a:p>
            <a:pPr>
              <a:defRPr/>
            </a:pPr>
            <a:r>
              <a:rPr lang="it-IT" b="1" dirty="0" smtClean="0"/>
              <a:t>La parte pratica </a:t>
            </a:r>
            <a:r>
              <a:rPr lang="it-IT" b="1" dirty="0" err="1" smtClean="0"/>
              <a:t>comprendera’</a:t>
            </a:r>
            <a:r>
              <a:rPr lang="it-IT" b="1" dirty="0" smtClean="0"/>
              <a:t>  lo svolgimento di semplici esercizi di programmazione  </a:t>
            </a:r>
            <a:r>
              <a:rPr lang="it-IT" dirty="0" smtClean="0"/>
              <a:t>(eventualmente da illustrare tramite l’emulatore alcuni concetti teorici)</a:t>
            </a:r>
          </a:p>
          <a:p>
            <a:pPr>
              <a:buFontTx/>
              <a:buNone/>
              <a:defRPr/>
            </a:pPr>
            <a:endParaRPr lang="it-IT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370"/>
    </mc:Choice>
    <mc:Fallback>
      <p:transition spd="slow" advTm="14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1|9.6|21.7|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|0.5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1369</Words>
  <Application>Microsoft Office PowerPoint</Application>
  <PresentationFormat>Presentazione su schermo (4:3)</PresentationFormat>
  <Paragraphs>135</Paragraphs>
  <Slides>23</Slides>
  <Notes>0</Notes>
  <HiddenSlides>0</HiddenSlides>
  <MMClips>23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4" baseType="lpstr">
      <vt:lpstr>Tema di Office</vt:lpstr>
      <vt:lpstr>CORSO DI ARCHITETTURA DEGLI ELABORATORI II A.A. 2019-2020</vt:lpstr>
      <vt:lpstr>Presentazione standard di PowerPoint</vt:lpstr>
      <vt:lpstr>Presentazione standard di PowerPoint</vt:lpstr>
      <vt:lpstr>Presentazione standard di PowerPoint</vt:lpstr>
      <vt:lpstr>Obiettivo del corso</vt:lpstr>
      <vt:lpstr>Cosa mi aspetto Sappiate alla fine del corso</vt:lpstr>
      <vt:lpstr>Programma del corso 1</vt:lpstr>
      <vt:lpstr>Programma del corso </vt:lpstr>
      <vt:lpstr>Organizzazione Lezioni</vt:lpstr>
      <vt:lpstr>Materiale su Moodle</vt:lpstr>
      <vt:lpstr>Modalità d’esame</vt:lpstr>
      <vt:lpstr>Validità prove parziali</vt:lpstr>
      <vt:lpstr>Come funziona il calcolatore?</vt:lpstr>
      <vt:lpstr>Presentazione standard di PowerPoint</vt:lpstr>
      <vt:lpstr>Presentazione standard di PowerPoint</vt:lpstr>
      <vt:lpstr>emulatore MIC1</vt:lpstr>
      <vt:lpstr>Livelli di astrazione e Macchine Virtuali (1)</vt:lpstr>
      <vt:lpstr>Livelli di astrazione e Macchine Virtuali (2)</vt:lpstr>
      <vt:lpstr>Livelli di astrazione e Macchine Virtuali (3)</vt:lpstr>
      <vt:lpstr>Livelli Convenzionali:  Stratificazione</vt:lpstr>
      <vt:lpstr>Livelli Convenzionali</vt:lpstr>
      <vt:lpstr>Presentazione standard di PowerPoint</vt:lpstr>
      <vt:lpstr>Codice Binario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41</cp:revision>
  <dcterms:created xsi:type="dcterms:W3CDTF">2012-10-05T07:46:48Z</dcterms:created>
  <dcterms:modified xsi:type="dcterms:W3CDTF">2020-03-04T15:46:40Z</dcterms:modified>
</cp:coreProperties>
</file>